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0" r:id="rId2"/>
    <p:sldId id="367" r:id="rId3"/>
    <p:sldId id="368" r:id="rId4"/>
    <p:sldId id="369" r:id="rId5"/>
    <p:sldId id="370" r:id="rId6"/>
    <p:sldId id="371" r:id="rId7"/>
    <p:sldId id="373" r:id="rId8"/>
    <p:sldId id="362" r:id="rId9"/>
    <p:sldId id="361" r:id="rId10"/>
    <p:sldId id="365" r:id="rId11"/>
    <p:sldId id="374" r:id="rId12"/>
    <p:sldId id="343" r:id="rId13"/>
    <p:sldId id="364" r:id="rId14"/>
    <p:sldId id="342" r:id="rId15"/>
    <p:sldId id="348" r:id="rId16"/>
    <p:sldId id="350" r:id="rId17"/>
    <p:sldId id="363" r:id="rId18"/>
    <p:sldId id="366" r:id="rId19"/>
    <p:sldId id="357" r:id="rId20"/>
    <p:sldId id="358" r:id="rId21"/>
    <p:sldId id="359" r:id="rId22"/>
    <p:sldId id="336" r:id="rId23"/>
    <p:sldId id="375" r:id="rId24"/>
    <p:sldId id="315" r:id="rId25"/>
    <p:sldId id="37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D53A1-33EC-4E69-B113-2FC3770EA07A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C78EA-5DAB-409F-A710-6844BA0CC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27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BD7C45F0-80B9-E8B2-BD5C-2F8E41C0E5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9274661D-2D7D-1085-8B92-39D41128AD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Давайте угадаем, кто приехал из Москвы к нам в гости, для этого вам нужно решить устно эти примеры. Какое слово у вас получилось?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9D6E7C-BDD2-A1F8-1B2F-643D2DB50B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01C7A6-310D-4498-BB0E-FC0900AF8DE4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>
            <a:extLst>
              <a:ext uri="{FF2B5EF4-FFF2-40B4-BE49-F238E27FC236}">
                <a16:creationId xmlns:a16="http://schemas.microsoft.com/office/drawing/2014/main" id="{E024CF35-1961-4D52-6CD0-1EA03A33CE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>
            <a:extLst>
              <a:ext uri="{FF2B5EF4-FFF2-40B4-BE49-F238E27FC236}">
                <a16:creationId xmlns:a16="http://schemas.microsoft.com/office/drawing/2014/main" id="{3B49A220-6230-305D-EC7D-9DE3C3904C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Как вы думаете, какова тема нашего урока? Какие действия и с какими числами мы выполняли?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7FD8B4-6929-6D9A-201B-0E8ED77D34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4C0ED1-1B56-4054-BD87-41B0E91062C9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>
            <a:extLst>
              <a:ext uri="{FF2B5EF4-FFF2-40B4-BE49-F238E27FC236}">
                <a16:creationId xmlns:a16="http://schemas.microsoft.com/office/drawing/2014/main" id="{02C22182-B776-D813-D0CF-14AA7A1608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>
            <a:extLst>
              <a:ext uri="{FF2B5EF4-FFF2-40B4-BE49-F238E27FC236}">
                <a16:creationId xmlns:a16="http://schemas.microsoft.com/office/drawing/2014/main" id="{F4BD0034-3894-CF8C-CD8C-31271428A1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Каждая группа решает свои задания для того, чтобы собрать картину. Учащиеся должны получить ответы, написанные на обратной стороне частей картин. Если они решат неправильно, у них не получатся правильные ответы, соответственно они не соберут целую картину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C6D3F0-F902-3828-37C5-F82C5ABC5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C39EA7-1E15-4A37-B1FE-7F36A5FCF5EF}" type="slidenum">
              <a:rPr lang="ru-RU" altLang="ru-RU"/>
              <a:pPr eaLnBrk="1" hangingPunct="1"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>
            <a:extLst>
              <a:ext uri="{FF2B5EF4-FFF2-40B4-BE49-F238E27FC236}">
                <a16:creationId xmlns:a16="http://schemas.microsoft.com/office/drawing/2014/main" id="{E2500B08-C327-659E-C5E7-8E5AE1429A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>
            <a:extLst>
              <a:ext uri="{FF2B5EF4-FFF2-40B4-BE49-F238E27FC236}">
                <a16:creationId xmlns:a16="http://schemas.microsoft.com/office/drawing/2014/main" id="{B344AD99-37C6-5E69-46F4-8DA844CC3D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Приложение 1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A4E8BD-8048-FA57-105E-98E8232E45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186DD5-7C8A-4587-9E41-5220E339C8C5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>
            <a:extLst>
              <a:ext uri="{FF2B5EF4-FFF2-40B4-BE49-F238E27FC236}">
                <a16:creationId xmlns:a16="http://schemas.microsoft.com/office/drawing/2014/main" id="{7B9DA5BC-0901-2A87-CEAF-4D72E356C9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>
            <a:extLst>
              <a:ext uri="{FF2B5EF4-FFF2-40B4-BE49-F238E27FC236}">
                <a16:creationId xmlns:a16="http://schemas.microsoft.com/office/drawing/2014/main" id="{06ED8209-E0DA-5967-6167-6F6B18DBD5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Расстояние  от Москвы до Кызыла - 4668, 2 км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69A0C2-CD99-B111-6B1E-E31FA75E4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B77A12-7A9E-408F-8ABE-56D722CA3387}" type="slidenum">
              <a:rPr lang="ru-RU" altLang="ru-RU"/>
              <a:pPr eaLnBrk="1" hangingPunct="1"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C67DAB36-3F80-35D1-8E5F-96AEEDE15F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EC5CDBB3-5DD9-306E-B1E7-22402B8F27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Найти периметр этих фигур. Каждая группа получает свою фигуру на отдельном листе. 1 группа- озеро Азас, 2 группа- гора Хайыракан, 3 группа- «Пор- Бажын», 4 группа- гора Монгун- Тайга. Они все расположены в Республике Тыва.</a:t>
            </a:r>
          </a:p>
          <a:p>
            <a:r>
              <a:rPr lang="ru-RU" altLang="ru-RU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3F92CE-2CC9-23CA-F482-EEAB115B65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FF991E-347E-4594-82FF-B95F3308FF61}" type="slidenum">
              <a:rPr lang="ru-RU" altLang="ru-RU"/>
              <a:pPr eaLnBrk="1" hangingPunct="1"/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>
            <a:extLst>
              <a:ext uri="{FF2B5EF4-FFF2-40B4-BE49-F238E27FC236}">
                <a16:creationId xmlns:a16="http://schemas.microsoft.com/office/drawing/2014/main" id="{8AB90C28-1124-FE2F-FE58-1C04842CF5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>
            <a:extLst>
              <a:ext uri="{FF2B5EF4-FFF2-40B4-BE49-F238E27FC236}">
                <a16:creationId xmlns:a16="http://schemas.microsoft.com/office/drawing/2014/main" id="{988D46BE-9729-7C51-360D-EDB4FA1DAB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Аал- это поселение у тувинцев- кочевников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07C6ED-7B9E-1F5A-F749-121E3F7940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154982-8FEE-4477-9542-7DB562C9A141}" type="slidenum">
              <a:rPr lang="ru-RU" altLang="ru-RU"/>
              <a:pPr eaLnBrk="1" hangingPunct="1"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:a16="http://schemas.microsoft.com/office/drawing/2014/main" id="{282D4CA1-F525-A5B0-6A5B-5AEB4B6C1C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>
            <a:extLst>
              <a:ext uri="{FF2B5EF4-FFF2-40B4-BE49-F238E27FC236}">
                <a16:creationId xmlns:a16="http://schemas.microsoft.com/office/drawing/2014/main" id="{5D0A513E-9AB2-BE27-F1E1-EFD5B40A4D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В Республике Тыва 5 городов: Кызыл, Туран, Ак- Довурак, Чадан, Шагонар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49E875-3F84-5381-3969-ADC6319994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6919BA-EC65-48FD-8077-FC1CECD2735B}" type="slidenum">
              <a:rPr lang="ru-RU" altLang="ru-RU"/>
              <a:pPr eaLnBrk="1" hangingPunct="1"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>
            <a:extLst>
              <a:ext uri="{FF2B5EF4-FFF2-40B4-BE49-F238E27FC236}">
                <a16:creationId xmlns:a16="http://schemas.microsoft.com/office/drawing/2014/main" id="{1F096A75-D40D-3DE5-36A6-21C4E54C17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>
            <a:extLst>
              <a:ext uri="{FF2B5EF4-FFF2-40B4-BE49-F238E27FC236}">
                <a16:creationId xmlns:a16="http://schemas.microsoft.com/office/drawing/2014/main" id="{0D9BC13E-FAA8-AAB5-DAC3-9AE1834AD0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Населенные пункты Хову- Аксы и Кызыл- Мажалык не относятся к городам.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9B60DA-775A-C429-AE0C-327489DF45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6F1752-9B50-4C60-B3B9-53D74079FB01}" type="slidenum">
              <a:rPr lang="ru-RU" altLang="ru-RU"/>
              <a:pPr eaLnBrk="1" hangingPunct="1"/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1608C-87B2-D545-A448-843130231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B7965E-DC20-579F-F2BF-218E8BC94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14440-5D7F-526C-00A0-BA9573F6E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1235-0508-4462-813C-3B0E3DA27E3C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275DF-4CDE-CAC5-3E01-85BB4CDC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2954D-95A9-1870-FBB3-6471E644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55C2-98BA-4BE8-866B-B9A64BCA5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88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0109B-13E2-50B2-7B3E-B5E6C2456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17FE96-E968-78AE-5424-1A459E5CD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D2CCC5-8B4E-DD40-4EDB-CF7B429A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1235-0508-4462-813C-3B0E3DA27E3C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326C86-F7C9-FE44-EF8F-00FB9EEB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7A4FC9-2A91-1824-22AC-7DB56D9D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55C2-98BA-4BE8-866B-B9A64BCA5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0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F83CD0-4D18-0C62-AF0E-72516C082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5AE848-596B-5F61-CB10-85165E7AC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0B47DE-FE53-31F6-226D-E29520CD7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1235-0508-4462-813C-3B0E3DA27E3C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ED056-20F9-6FC9-F591-7CF05A14C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C5BE7F-783F-0D5E-D515-5A12BF2C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55C2-98BA-4BE8-866B-B9A64BCA5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6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C9130-57A8-C42D-7AD8-EF855F57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249349-D20A-38A4-41C3-6B8316F70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41C2A5-D49E-2A76-6910-0A211F9A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1235-0508-4462-813C-3B0E3DA27E3C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A06B65-9762-7ABD-B4E6-6CC462B7B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74AEDB-3D2D-5530-8308-8C32F0AD3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55C2-98BA-4BE8-866B-B9A64BCA5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72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40D64-4E2E-397A-08AE-D47F44B7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3CEDFC-1BAB-6C0F-5D5D-50AC27C14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22B72D-8970-FD18-F83F-708E1B1B9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1235-0508-4462-813C-3B0E3DA27E3C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2C4C9-5E30-6EA0-97E9-5C1355EAF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3B103E-B945-AC8C-389C-D50CBCCF3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55C2-98BA-4BE8-866B-B9A64BCA5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75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C87DE-080A-C18D-DB61-7081F7187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B252F8-774B-13D4-FEB2-FE45986BC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FA0C01-9D06-E7F6-89D3-202842082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D82C6-127D-1C92-FA29-CC99580C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1235-0508-4462-813C-3B0E3DA27E3C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928D42-73D7-DBAE-D345-424CC566E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F34163-6501-86BB-8515-95C5BAE0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55C2-98BA-4BE8-866B-B9A64BCA5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54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5F76F-4B9D-DB9F-3609-C2292440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5D0A9D-21CB-221D-D77D-F9CFDE8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EDA8B4-028F-56AF-CF09-F3B2FB3AF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AF00FF-43F1-5D20-BC11-5836DFFF3A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D2C6A5-A396-E19A-3B65-0D04DA09F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458D87-6F56-3978-6709-0FA55C04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1235-0508-4462-813C-3B0E3DA27E3C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02ACAE-EAD8-2DEE-6EF5-6CAAA0498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6D5751-6202-F66C-D1E3-5169D513D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55C2-98BA-4BE8-866B-B9A64BCA5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78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88845-295E-E671-6674-E5CE3F50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7E5DC9-C712-6B55-DA02-0EA027367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1235-0508-4462-813C-3B0E3DA27E3C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A720A0-51DD-DD68-A272-6653CA005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73FDEF-0A57-6C58-9821-A59FBCEEA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55C2-98BA-4BE8-866B-B9A64BCA5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02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E6EC62-D140-406B-8551-C29782F1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1235-0508-4462-813C-3B0E3DA27E3C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7888E58-8B78-E78F-229E-EFD98784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F8B233-74D7-5411-4397-527B0A42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55C2-98BA-4BE8-866B-B9A64BCA5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13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CA93D-4682-C942-A5E0-028A8FDD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FF311B-E6E0-7B40-D8C1-BABFE429D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11A580-1ACB-C1D7-68E6-E661AA2CA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40A099-02B5-FF36-724E-96E4A6189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1235-0508-4462-813C-3B0E3DA27E3C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5EC652-F2A0-A064-31DC-8AFDBDFF3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4FAFB1-7537-F8A7-9CD2-6C48D895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55C2-98BA-4BE8-866B-B9A64BCA5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6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53B55-F6A0-C436-620C-55E347A41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09B3AB-93D2-302F-DE40-D2A1CAE40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08BA20-7888-2C0D-2A95-866D511AE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DBDAD-0053-080E-1BA1-E027ED18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1235-0508-4462-813C-3B0E3DA27E3C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4DC314-E0EC-5E61-D36D-AC7698BE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F108-4F68-A551-55DC-A76B36F6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55C2-98BA-4BE8-866B-B9A64BCA5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61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7DA52-1742-429D-AF6A-B99DD817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15D3E5-9F39-A295-CF13-B596E5A83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F3F4D-A9FC-9D9E-6FB1-2AC789DD1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0E1235-0508-4462-813C-3B0E3DA27E3C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2F8AF5-CCCF-90B5-F011-D403BABDC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816F45-F759-69A8-610E-8C6D652DA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1F55C2-98BA-4BE8-866B-B9A64BCA5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45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&#1040;&#1082;-&#1058;&#1072;&#1083;\Desktop\&#1084;&#1072;&#1089;&#1090;&#1077;&#1088;&#1088;&#1088;&#1088;\&#1086;&#1086;&#1083;&#1076;&#1072;&#1088;.wmv" TargetMode="Externa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7;&#1077;&#1074;&#1077;&#1085;&#1086;&#1074;&#1085;&#1072;.&#1057;&#1077;&#1074;&#1077;&#1085;&#1086;&#1074;&#1085;&#1072;-&#1055;&#1050;\Documents\&#1044;&#1040;&#1040;1\&#1082;&#1086;&#1085;&#1092;&#1088;&#1085;&#1094;\Eidos_Projects_&#1057;reative-Teacher_Dongak_03\&#1082;&#1086;&#1085;&#1092;&#1077;&#1088;&#1077;&#1085;&#1094;&#1080;&#1103;\dongak_pril_06.mp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2;-&#1058;&#1072;&#1083;\Desktop\&#1085;&#1086;&#1074;&#1099;&#1077;%20&#1084;&#1076;&#1077;&#1080;\Fanfara_-_Otbivka_1_(xMusic.me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8ACBA281-4ABA-183E-D42E-B7D037B0C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064" y="1071563"/>
            <a:ext cx="8264525" cy="2425700"/>
          </a:xfrm>
        </p:spPr>
        <p:txBody>
          <a:bodyPr/>
          <a:lstStyle/>
          <a:p>
            <a:r>
              <a:rPr lang="ru-RU" altLang="ru-RU" sz="3200"/>
              <a:t>Использование региональных компонентов на уроках математики для формирования математической грамотности</a:t>
            </a:r>
            <a:endParaRPr lang="ru-RU" altLang="ru-RU" sz="3200">
              <a:solidFill>
                <a:srgbClr val="990000"/>
              </a:solidFill>
            </a:endParaRPr>
          </a:p>
        </p:txBody>
      </p:sp>
      <p:sp>
        <p:nvSpPr>
          <p:cNvPr id="3075" name="Подзаголовок 2">
            <a:extLst>
              <a:ext uri="{FF2B5EF4-FFF2-40B4-BE49-F238E27FC236}">
                <a16:creationId xmlns:a16="http://schemas.microsoft.com/office/drawing/2014/main" id="{365981B5-F8C9-84E6-91E0-9822F906D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9751" y="4357688"/>
            <a:ext cx="8429625" cy="1357312"/>
          </a:xfrm>
        </p:spPr>
        <p:txBody>
          <a:bodyPr/>
          <a:lstStyle/>
          <a:p>
            <a:pPr algn="r"/>
            <a:r>
              <a:rPr lang="ru-RU" altLang="ru-RU" sz="2000" dirty="0"/>
              <a:t>Донгак А.А., учитель математики высшей категории МБОУ СОШ с. Ак-Тал Чеди-Хольского кожууна Республики Тыва</a:t>
            </a:r>
            <a:endParaRPr lang="ru-RU" alt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2DB51755-66DD-9C2B-0B79-3A5777610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5" y="285751"/>
            <a:ext cx="8243888" cy="1254125"/>
          </a:xfrm>
        </p:spPr>
        <p:txBody>
          <a:bodyPr>
            <a:normAutofit fontScale="90000"/>
          </a:bodyPr>
          <a:lstStyle/>
          <a:p>
            <a:r>
              <a:rPr lang="ru-RU" altLang="ru-RU" b="1">
                <a:solidFill>
                  <a:srgbClr val="C00000"/>
                </a:solidFill>
                <a:effectLst/>
              </a:rPr>
              <a:t>Сложение и вычитание десятичных дробей</a:t>
            </a: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60CC01F7-CB43-43B1-5ADB-B6086134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9" y="1714501"/>
            <a:ext cx="2992437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E392AD76-4FD8-0476-E8CD-450706755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4" y="2500313"/>
            <a:ext cx="8243887" cy="1314450"/>
          </a:xfrm>
        </p:spPr>
        <p:txBody>
          <a:bodyPr/>
          <a:lstStyle/>
          <a:p>
            <a:r>
              <a:rPr lang="ru-RU" altLang="ru-RU">
                <a:solidFill>
                  <a:srgbClr val="C00000"/>
                </a:solidFill>
                <a:effectLst/>
              </a:rPr>
              <a:t>Цель урока?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735905F6-695C-908B-1166-5C8C65ED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103189"/>
            <a:ext cx="8643938" cy="1254125"/>
          </a:xfrm>
        </p:spPr>
        <p:txBody>
          <a:bodyPr/>
          <a:lstStyle/>
          <a:p>
            <a:r>
              <a:rPr lang="ru-RU" altLang="ru-RU" sz="4000" b="1">
                <a:solidFill>
                  <a:srgbClr val="C00000"/>
                </a:solidFill>
              </a:rPr>
              <a:t>Задание 1. </a:t>
            </a:r>
            <a:br>
              <a:rPr lang="ru-RU" altLang="ru-RU" sz="4000" b="1">
                <a:solidFill>
                  <a:srgbClr val="C00000"/>
                </a:solidFill>
              </a:rPr>
            </a:br>
            <a:r>
              <a:rPr lang="ru-RU" altLang="ru-RU" sz="4000" b="1">
                <a:solidFill>
                  <a:srgbClr val="C00000"/>
                </a:solidFill>
              </a:rPr>
              <a:t>Соберите картину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0C092CC-A03D-A6E5-8921-EC1D7E637A83}"/>
              </a:ext>
            </a:extLst>
          </p:cNvPr>
          <p:cNvGraphicFramePr>
            <a:graphicFrameLocks noGrp="1"/>
          </p:cNvGraphicFramePr>
          <p:nvPr/>
        </p:nvGraphicFramePr>
        <p:xfrm>
          <a:off x="1952625" y="1397001"/>
          <a:ext cx="8286750" cy="4746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3313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C00000"/>
                          </a:solidFill>
                        </a:rPr>
                        <a:t>1 группа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  <a:p>
                      <a:pPr lvl="0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1)  2,145 + 3,01= </a:t>
                      </a:r>
                    </a:p>
                    <a:p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2)  105,11 – 8,7 = </a:t>
                      </a:r>
                    </a:p>
                    <a:p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3) Уравнение  1 – </a:t>
                      </a:r>
                      <a:r>
                        <a:rPr lang="ru-RU" sz="18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= 0,89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C00000"/>
                          </a:solidFill>
                        </a:rPr>
                        <a:t>2 группа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  <a:p>
                      <a:pPr lvl="0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1)  4,41 +5,36 =</a:t>
                      </a:r>
                    </a:p>
                    <a:p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2)  5,24 – 1,8 =</a:t>
                      </a:r>
                    </a:p>
                    <a:p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3) Уравнение  </a:t>
                      </a:r>
                      <a:r>
                        <a:rPr lang="ru-RU" sz="18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– 11,3 = 1,56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3313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3 группа</a:t>
                      </a:r>
                    </a:p>
                    <a:p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  <a:p>
                      <a:pPr lvl="0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1)  35,85 + 4,971 =</a:t>
                      </a:r>
                    </a:p>
                    <a:p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2)  125,19 – 78,5 =  </a:t>
                      </a:r>
                    </a:p>
                    <a:p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3) Уравнение  </a:t>
                      </a:r>
                      <a:r>
                        <a:rPr lang="ru-RU" sz="18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– 0,07  = 1,5</a:t>
                      </a:r>
                    </a:p>
                    <a:p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4 группа</a:t>
                      </a:r>
                    </a:p>
                    <a:p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  <a:p>
                      <a:pPr lvl="0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1)  4,9 + 10,95=   </a:t>
                      </a:r>
                    </a:p>
                    <a:p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2)  37,5 – 8,609 = </a:t>
                      </a:r>
                    </a:p>
                    <a:p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3) Уравнение  </a:t>
                      </a:r>
                      <a:r>
                        <a:rPr lang="ru-RU" sz="18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– 27,5 = 38,1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224AE-D126-2BD0-5E53-1F0A35F1B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4" y="1928814"/>
            <a:ext cx="8243887" cy="464343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4000" b="1" dirty="0">
                <a:solidFill>
                  <a:srgbClr val="002060"/>
                </a:solidFill>
              </a:rPr>
            </a:br>
            <a:br>
              <a:rPr lang="ru-RU" sz="4000" b="1" dirty="0">
                <a:solidFill>
                  <a:srgbClr val="002060"/>
                </a:solidFill>
              </a:rPr>
            </a:b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Национально- драматический театр </a:t>
            </a:r>
            <a:br>
              <a:rPr lang="ru-RU" sz="3600" b="1" dirty="0">
                <a:solidFill>
                  <a:srgbClr val="002060"/>
                </a:solidFill>
              </a:rPr>
            </a:b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Буддийский храм </a:t>
            </a:r>
            <a:r>
              <a:rPr lang="ru-RU" sz="3600" b="1" dirty="0" err="1">
                <a:solidFill>
                  <a:srgbClr val="002060"/>
                </a:solidFill>
              </a:rPr>
              <a:t>Цеченлинг</a:t>
            </a:r>
            <a:br>
              <a:rPr lang="ru-RU" sz="3600" b="1" dirty="0">
                <a:solidFill>
                  <a:srgbClr val="002060"/>
                </a:solidFill>
              </a:rPr>
            </a:b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Молитвенный барабан</a:t>
            </a:r>
            <a:br>
              <a:rPr lang="ru-RU" sz="3600" b="1" dirty="0">
                <a:solidFill>
                  <a:srgbClr val="002060"/>
                </a:solidFill>
              </a:rPr>
            </a:b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Национальный музей Республики Тыва</a:t>
            </a:r>
          </a:p>
        </p:txBody>
      </p:sp>
      <p:pic>
        <p:nvPicPr>
          <p:cNvPr id="15363" name="Picture 4" descr="C:\Users\Ак-Тал\Desktop\мастерррр\s1.jpeg">
            <a:extLst>
              <a:ext uri="{FF2B5EF4-FFF2-40B4-BE49-F238E27FC236}">
                <a16:creationId xmlns:a16="http://schemas.microsoft.com/office/drawing/2014/main" id="{E2060F68-4DD3-BC77-46AA-9780F05D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9" y="214314"/>
            <a:ext cx="23336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C884A-E086-1453-802F-D4CFB4302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4" y="103188"/>
            <a:ext cx="8243887" cy="754062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</a:rPr>
              <a:t>Задание 2. Проявите творчество</a:t>
            </a:r>
          </a:p>
        </p:txBody>
      </p:sp>
      <p:pic>
        <p:nvPicPr>
          <p:cNvPr id="16387" name="Picture 2" descr="C:\Users\Ак-Тал\Desktop\мастерррр\toge (4).gif">
            <a:extLst>
              <a:ext uri="{FF2B5EF4-FFF2-40B4-BE49-F238E27FC236}">
                <a16:creationId xmlns:a16="http://schemas.microsoft.com/office/drawing/2014/main" id="{D2342916-3956-FA52-A03A-5F46EA2843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292601"/>
            <a:ext cx="81153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Прямоугольник 3">
            <a:extLst>
              <a:ext uri="{FF2B5EF4-FFF2-40B4-BE49-F238E27FC236}">
                <a16:creationId xmlns:a16="http://schemas.microsoft.com/office/drawing/2014/main" id="{B6C794A4-9DEA-F9CF-8707-DF48DA46E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6" y="1628776"/>
            <a:ext cx="669607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2060"/>
                </a:solidFill>
              </a:rPr>
              <a:t>Придумать пример на сложение и вычитание десятичных дробей так, чтобы получилось:</a:t>
            </a:r>
            <a:br>
              <a:rPr lang="ru-RU" altLang="ru-RU" sz="3200">
                <a:solidFill>
                  <a:srgbClr val="002060"/>
                </a:solidFill>
              </a:rPr>
            </a:br>
            <a:r>
              <a:rPr lang="ru-RU" altLang="ru-RU" sz="5400">
                <a:solidFill>
                  <a:srgbClr val="002060"/>
                </a:solidFill>
              </a:rPr>
              <a:t>       4668,2</a:t>
            </a:r>
          </a:p>
        </p:txBody>
      </p:sp>
      <p:pic>
        <p:nvPicPr>
          <p:cNvPr id="16389" name="Picture 6" descr="C:\Users\Ак-Тал\Desktop\мастерррр\TxF26LyGLrg.jpg">
            <a:extLst>
              <a:ext uri="{FF2B5EF4-FFF2-40B4-BE49-F238E27FC236}">
                <a16:creationId xmlns:a16="http://schemas.microsoft.com/office/drawing/2014/main" id="{8A167783-A8F0-1A73-F766-467B1A5B6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4" y="1285875"/>
            <a:ext cx="207168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к-Тал\Desktop\Республиканский\tuva_rossia.gif">
            <a:extLst>
              <a:ext uri="{FF2B5EF4-FFF2-40B4-BE49-F238E27FC236}">
                <a16:creationId xmlns:a16="http://schemas.microsoft.com/office/drawing/2014/main" id="{AF578900-1D82-9CA5-8B43-C8B1A018B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428626"/>
            <a:ext cx="8701087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7E47E934-4780-0D0D-5445-3E789E963D27}"/>
              </a:ext>
            </a:extLst>
          </p:cNvPr>
          <p:cNvCxnSpPr/>
          <p:nvPr/>
        </p:nvCxnSpPr>
        <p:spPr>
          <a:xfrm>
            <a:off x="2738438" y="3714750"/>
            <a:ext cx="3643312" cy="200025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0EF2F-6932-933C-58C4-BEA2EA56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5" y="214314"/>
            <a:ext cx="8243888" cy="631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err="1">
                <a:solidFill>
                  <a:srgbClr val="C00000"/>
                </a:solidFill>
              </a:rPr>
              <a:t>Физминутка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оолдар.wmv">
            <a:hlinkClick r:id="" action="ppaction://media"/>
            <a:extLst>
              <a:ext uri="{FF2B5EF4-FFF2-40B4-BE49-F238E27FC236}">
                <a16:creationId xmlns:a16="http://schemas.microsoft.com/office/drawing/2014/main" id="{4491F921-AEE9-A69A-92EB-D31D27990F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857251"/>
            <a:ext cx="491490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C:\Users\Ак-Тал\Desktop\мастерррр\i (1).jpg">
            <a:extLst>
              <a:ext uri="{FF2B5EF4-FFF2-40B4-BE49-F238E27FC236}">
                <a16:creationId xmlns:a16="http://schemas.microsoft.com/office/drawing/2014/main" id="{13C74E0F-46D3-50D4-056E-45FBC945C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9" y="3714751"/>
            <a:ext cx="30765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981A4-51A1-AA70-99EB-C725E2C2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5" y="214314"/>
            <a:ext cx="8243888" cy="682625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</a:rPr>
              <a:t>Задание 3. Лабораторная работа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5E8D5D1E-FA0D-CF50-A90D-CC183AD2A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714501"/>
            <a:ext cx="245268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>
            <a:extLst>
              <a:ext uri="{FF2B5EF4-FFF2-40B4-BE49-F238E27FC236}">
                <a16:creationId xmlns:a16="http://schemas.microsoft.com/office/drawing/2014/main" id="{0A79BBF4-6965-3A2C-5F5D-DB0F0C8B7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1643063"/>
            <a:ext cx="30003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>
            <a:extLst>
              <a:ext uri="{FF2B5EF4-FFF2-40B4-BE49-F238E27FC236}">
                <a16:creationId xmlns:a16="http://schemas.microsoft.com/office/drawing/2014/main" id="{939A8750-4D4B-6378-2465-24711FFBB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4500564"/>
            <a:ext cx="332263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>
            <a:extLst>
              <a:ext uri="{FF2B5EF4-FFF2-40B4-BE49-F238E27FC236}">
                <a16:creationId xmlns:a16="http://schemas.microsoft.com/office/drawing/2014/main" id="{BAF5D739-E9FC-F207-659B-2A39736FF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9" y="4429126"/>
            <a:ext cx="3144837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6">
            <a:extLst>
              <a:ext uri="{FF2B5EF4-FFF2-40B4-BE49-F238E27FC236}">
                <a16:creationId xmlns:a16="http://schemas.microsoft.com/office/drawing/2014/main" id="{CF4B3233-4402-C045-563A-ED69976BC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4" y="1143001"/>
            <a:ext cx="1736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2060"/>
                </a:solidFill>
              </a:rPr>
              <a:t>1 группа</a:t>
            </a:r>
          </a:p>
        </p:txBody>
      </p:sp>
      <p:sp>
        <p:nvSpPr>
          <p:cNvPr id="19464" name="TextBox 7">
            <a:extLst>
              <a:ext uri="{FF2B5EF4-FFF2-40B4-BE49-F238E27FC236}">
                <a16:creationId xmlns:a16="http://schemas.microsoft.com/office/drawing/2014/main" id="{8BD4496F-D3CD-6C7C-1BAA-973FC1CE6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6" y="1143001"/>
            <a:ext cx="1736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2060"/>
                </a:solidFill>
              </a:rPr>
              <a:t>2 группа</a:t>
            </a:r>
          </a:p>
        </p:txBody>
      </p:sp>
      <p:sp>
        <p:nvSpPr>
          <p:cNvPr id="19465" name="TextBox 8">
            <a:extLst>
              <a:ext uri="{FF2B5EF4-FFF2-40B4-BE49-F238E27FC236}">
                <a16:creationId xmlns:a16="http://schemas.microsoft.com/office/drawing/2014/main" id="{363755BF-C1B2-94D5-4C5F-BB933A0C0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4000501"/>
            <a:ext cx="1736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2060"/>
                </a:solidFill>
              </a:rPr>
              <a:t>3 группа</a:t>
            </a:r>
          </a:p>
        </p:txBody>
      </p:sp>
      <p:sp>
        <p:nvSpPr>
          <p:cNvPr id="19466" name="TextBox 9">
            <a:extLst>
              <a:ext uri="{FF2B5EF4-FFF2-40B4-BE49-F238E27FC236}">
                <a16:creationId xmlns:a16="http://schemas.microsoft.com/office/drawing/2014/main" id="{A368C340-FCE3-8C04-F5B7-77CFCC364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1" y="4000501"/>
            <a:ext cx="1736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2060"/>
                </a:solidFill>
              </a:rPr>
              <a:t>4 группа</a:t>
            </a:r>
          </a:p>
        </p:txBody>
      </p:sp>
      <p:pic>
        <p:nvPicPr>
          <p:cNvPr id="19467" name="Picture 12">
            <a:extLst>
              <a:ext uri="{FF2B5EF4-FFF2-40B4-BE49-F238E27FC236}">
                <a16:creationId xmlns:a16="http://schemas.microsoft.com/office/drawing/2014/main" id="{7D5E131E-9CE3-90DC-AF64-EA596D7C9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39" y="1000125"/>
            <a:ext cx="1444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E238323-1C89-C7D5-D540-9768EDC68417}"/>
              </a:ext>
            </a:extLst>
          </p:cNvPr>
          <p:cNvGraphicFramePr>
            <a:graphicFrameLocks noGrp="1"/>
          </p:cNvGraphicFramePr>
          <p:nvPr/>
        </p:nvGraphicFramePr>
        <p:xfrm>
          <a:off x="4238625" y="2571750"/>
          <a:ext cx="6076950" cy="4522156"/>
        </p:xfrm>
        <a:graphic>
          <a:graphicData uri="http://schemas.openxmlformats.org/drawingml/2006/table">
            <a:tbl>
              <a:tblPr/>
              <a:tblGrid>
                <a:gridCol w="500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Фигура</a:t>
                      </a:r>
                      <a:endParaRPr kumimoji="0" lang="ru-RU" sz="3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Количество сторон</a:t>
                      </a:r>
                      <a:endParaRPr kumimoji="0" lang="ru-RU" sz="3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Длина первой стороны </a:t>
                      </a:r>
                      <a:endParaRPr kumimoji="0" lang="ru-RU" sz="3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Длина второй стороны</a:t>
                      </a:r>
                      <a:endParaRPr kumimoji="0" lang="ru-RU" sz="3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Длина третей стороны</a:t>
                      </a:r>
                      <a:endParaRPr kumimoji="0" lang="ru-RU" sz="3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Длина четвертой стороны</a:t>
                      </a:r>
                      <a:endParaRPr kumimoji="0" lang="ru-RU" sz="3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Периметр</a:t>
                      </a:r>
                      <a:endParaRPr kumimoji="0" lang="ru-RU" sz="3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508" name="Rectangle 1">
            <a:extLst>
              <a:ext uri="{FF2B5EF4-FFF2-40B4-BE49-F238E27FC236}">
                <a16:creationId xmlns:a16="http://schemas.microsoft.com/office/drawing/2014/main" id="{4185581C-2047-6AE8-03A4-ACF3CF9E1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Содержание</a:t>
            </a:r>
            <a:endParaRPr lang="ru-RU" altLang="ru-RU" sz="3200">
              <a:solidFill>
                <a:srgbClr val="002060"/>
              </a:solidFill>
            </a:endParaRPr>
          </a:p>
          <a:p>
            <a:r>
              <a:rPr lang="ru-RU" altLang="ru-RU" sz="3200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 Назовите многоугольник на рисунке.</a:t>
            </a:r>
            <a:endParaRPr lang="ru-RU" altLang="ru-RU" sz="3200">
              <a:solidFill>
                <a:srgbClr val="002060"/>
              </a:solidFill>
            </a:endParaRPr>
          </a:p>
          <a:p>
            <a:r>
              <a:rPr lang="ru-RU" altLang="ru-RU" sz="3200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 Измерьте длины всех его сторон.</a:t>
            </a:r>
            <a:endParaRPr lang="ru-RU" altLang="ru-RU" sz="3200">
              <a:solidFill>
                <a:srgbClr val="002060"/>
              </a:solidFill>
            </a:endParaRPr>
          </a:p>
          <a:p>
            <a:r>
              <a:rPr lang="ru-RU" altLang="ru-RU" sz="3200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3. Найдите сумму длин всех сторон.</a:t>
            </a:r>
            <a:endParaRPr lang="ru-RU" altLang="ru-RU" sz="3200">
              <a:solidFill>
                <a:srgbClr val="002060"/>
              </a:solidFill>
            </a:endParaRPr>
          </a:p>
          <a:p>
            <a:r>
              <a:rPr lang="ru-RU" altLang="ru-RU" sz="3200" b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4. Сделайте выводы, заполняя следующую таблицу:</a:t>
            </a:r>
            <a:endParaRPr lang="ru-RU" altLang="ru-RU" sz="3200">
              <a:solidFill>
                <a:srgbClr val="002060"/>
              </a:solidFill>
            </a:endParaRPr>
          </a:p>
          <a:p>
            <a:endParaRPr lang="ru-RU" alt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A58937E-EDBD-6078-CBBA-9BB020F7E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052514"/>
            <a:ext cx="9144000" cy="2447925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/>
              <a:t>    </a:t>
            </a:r>
            <a:r>
              <a:rPr lang="ru-RU" altLang="ru-RU" b="1">
                <a:solidFill>
                  <a:srgbClr val="002060"/>
                </a:solidFill>
              </a:rPr>
              <a:t>Навстречу</a:t>
            </a:r>
            <a:r>
              <a:rPr lang="ru-RU" altLang="ru-RU">
                <a:solidFill>
                  <a:srgbClr val="002060"/>
                </a:solidFill>
              </a:rPr>
              <a:t> одному всаднику из аала1 скачет другой всадник из аала2 со скоростью </a:t>
            </a:r>
            <a:r>
              <a:rPr lang="ru-RU" altLang="ru-RU" b="1">
                <a:solidFill>
                  <a:srgbClr val="002060"/>
                </a:solidFill>
              </a:rPr>
              <a:t>7,7 км/ч</a:t>
            </a:r>
            <a:r>
              <a:rPr lang="ru-RU" altLang="ru-RU">
                <a:solidFill>
                  <a:srgbClr val="002060"/>
                </a:solidFill>
              </a:rPr>
              <a:t>, который вышел </a:t>
            </a:r>
            <a:r>
              <a:rPr lang="ru-RU" altLang="ru-RU" b="1">
                <a:solidFill>
                  <a:srgbClr val="002060"/>
                </a:solidFill>
              </a:rPr>
              <a:t>одновременно</a:t>
            </a:r>
            <a:r>
              <a:rPr lang="ru-RU" altLang="ru-RU">
                <a:solidFill>
                  <a:srgbClr val="002060"/>
                </a:solidFill>
              </a:rPr>
              <a:t> с первым, скачущим со скоростью </a:t>
            </a:r>
            <a:r>
              <a:rPr lang="ru-RU" altLang="ru-RU" b="1">
                <a:solidFill>
                  <a:srgbClr val="002060"/>
                </a:solidFill>
              </a:rPr>
              <a:t>7,3 км/ч</a:t>
            </a:r>
            <a:r>
              <a:rPr lang="ru-RU" altLang="ru-RU">
                <a:solidFill>
                  <a:srgbClr val="002060"/>
                </a:solidFill>
              </a:rPr>
              <a:t>. Через сколько часов встретятся наши всадники, если расстояние между аалами </a:t>
            </a:r>
            <a:r>
              <a:rPr lang="ru-RU" altLang="ru-RU" b="1">
                <a:solidFill>
                  <a:srgbClr val="002060"/>
                </a:solidFill>
              </a:rPr>
              <a:t>75 км</a:t>
            </a:r>
            <a:r>
              <a:rPr lang="ru-RU" altLang="ru-RU">
                <a:solidFill>
                  <a:srgbClr val="002060"/>
                </a:solidFill>
              </a:rPr>
              <a:t>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400">
                <a:solidFill>
                  <a:srgbClr val="0000FF"/>
                </a:solidFill>
              </a:rPr>
              <a:t> 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400" b="1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400" b="1">
              <a:solidFill>
                <a:srgbClr val="80008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400" b="1">
              <a:solidFill>
                <a:srgbClr val="80008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>
              <a:solidFill>
                <a:srgbClr val="80008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400">
                <a:solidFill>
                  <a:srgbClr val="800080"/>
                </a:solidFill>
              </a:rPr>
              <a:t>        </a:t>
            </a:r>
            <a:endParaRPr lang="ru-RU" altLang="ru-RU" sz="1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/>
              <a:t>            </a:t>
            </a: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7062F65A-DEC2-66A4-222C-7E30F4847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4" y="285750"/>
            <a:ext cx="7000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</a:rPr>
              <a:t>Задание 4.Решите задачу </a:t>
            </a:r>
          </a:p>
        </p:txBody>
      </p:sp>
      <p:pic>
        <p:nvPicPr>
          <p:cNvPr id="21508" name="Picture 5" descr="C:\Users\Ак-Тал\Desktop\мастерррр\напечать\36048_25e3d.gif">
            <a:extLst>
              <a:ext uri="{FF2B5EF4-FFF2-40B4-BE49-F238E27FC236}">
                <a16:creationId xmlns:a16="http://schemas.microsoft.com/office/drawing/2014/main" id="{ED7BC8FA-5E00-B0DB-FF46-BCCB461546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4286251"/>
            <a:ext cx="250507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>
            <a:extLst>
              <a:ext uri="{FF2B5EF4-FFF2-40B4-BE49-F238E27FC236}">
                <a16:creationId xmlns:a16="http://schemas.microsoft.com/office/drawing/2014/main" id="{D0DE30A3-85AE-C8B0-FE34-F4193855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3571876"/>
            <a:ext cx="40100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 descr="C:\Users\Ак-Тал\Desktop\мастерррр\dyadya-fedor.png">
            <a:extLst>
              <a:ext uri="{FF2B5EF4-FFF2-40B4-BE49-F238E27FC236}">
                <a16:creationId xmlns:a16="http://schemas.microsoft.com/office/drawing/2014/main" id="{7D536A40-DEED-8A2E-BB5E-41303A42D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64" y="1"/>
            <a:ext cx="973137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1E896F33-2FA3-5233-FA15-0249C9EC9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4" y="103188"/>
            <a:ext cx="8243887" cy="6183312"/>
          </a:xfrm>
        </p:spPr>
        <p:txBody>
          <a:bodyPr/>
          <a:lstStyle/>
          <a:p>
            <a:r>
              <a:rPr lang="ru-RU" altLang="ru-RU" sz="2800"/>
              <a:t>Задача сформировать у ребёнка представление о целостной картине мира ставится перед каждой школой. Она является важнейшей образовательной задачей. Цель образования заключается в формировании личности, ее полноценного развития и формирования у личности качеств и умений, позволяющих жить и плодотворно функционировать в обществе. В  связи с этим в стандарты образования вводится метапредметный подход в обучении, что позволяет использовать региональные компоненты на уроках.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9EDFD0A6-FCC5-5A63-DE50-AD8B5F48E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260350"/>
            <a:ext cx="8291512" cy="6408738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ru-RU" sz="2000" b="1">
                <a:solidFill>
                  <a:srgbClr val="002060"/>
                </a:solidFill>
              </a:rPr>
              <a:t>t - </a:t>
            </a:r>
            <a:r>
              <a:rPr lang="ru-RU" altLang="ru-RU" sz="2000" b="1">
                <a:solidFill>
                  <a:srgbClr val="002060"/>
                </a:solidFill>
              </a:rPr>
              <a:t>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>
                <a:solidFill>
                  <a:srgbClr val="002060"/>
                </a:solidFill>
              </a:rPr>
              <a:t>              </a:t>
            </a:r>
            <a:r>
              <a:rPr lang="en-US" altLang="ru-RU">
                <a:solidFill>
                  <a:srgbClr val="002060"/>
                </a:solidFill>
                <a:latin typeface="American-Uncial-Normal"/>
              </a:rPr>
              <a:t>V</a:t>
            </a:r>
            <a:r>
              <a:rPr lang="en-US" altLang="ru-RU" sz="2000" baseline="-25000">
                <a:solidFill>
                  <a:srgbClr val="002060"/>
                </a:solidFill>
              </a:rPr>
              <a:t>1</a:t>
            </a:r>
            <a:r>
              <a:rPr lang="en-US" altLang="ru-RU" sz="2000">
                <a:solidFill>
                  <a:srgbClr val="002060"/>
                </a:solidFill>
              </a:rPr>
              <a:t>=</a:t>
            </a:r>
            <a:r>
              <a:rPr lang="ru-RU" altLang="ru-RU" sz="2000">
                <a:solidFill>
                  <a:srgbClr val="002060"/>
                </a:solidFill>
              </a:rPr>
              <a:t> 7,3 км/ч                             </a:t>
            </a:r>
            <a:r>
              <a:rPr lang="en-US" altLang="ru-RU">
                <a:solidFill>
                  <a:srgbClr val="002060"/>
                </a:solidFill>
                <a:latin typeface="American-Uncial-Normal"/>
              </a:rPr>
              <a:t>V</a:t>
            </a:r>
            <a:r>
              <a:rPr lang="en-US" altLang="ru-RU" sz="2000" baseline="-25000">
                <a:solidFill>
                  <a:srgbClr val="002060"/>
                </a:solidFill>
              </a:rPr>
              <a:t>2</a:t>
            </a:r>
            <a:r>
              <a:rPr lang="en-US" altLang="ru-RU" sz="2000">
                <a:solidFill>
                  <a:srgbClr val="002060"/>
                </a:solidFill>
              </a:rPr>
              <a:t>=</a:t>
            </a:r>
            <a:r>
              <a:rPr lang="ru-RU" altLang="ru-RU" sz="2000">
                <a:solidFill>
                  <a:srgbClr val="002060"/>
                </a:solidFill>
              </a:rPr>
              <a:t>7,7 км/ч</a:t>
            </a:r>
            <a:endParaRPr lang="en-US" altLang="ru-RU" sz="200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ru-RU" sz="2000">
              <a:solidFill>
                <a:srgbClr val="00206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>
                <a:solidFill>
                  <a:srgbClr val="002060"/>
                </a:solidFill>
              </a:rPr>
              <a:t> </a:t>
            </a:r>
            <a:r>
              <a:rPr lang="ru-RU" altLang="ru-RU" sz="2000" b="1">
                <a:solidFill>
                  <a:srgbClr val="002060"/>
                </a:solidFill>
              </a:rPr>
              <a:t>Аал 1                                                                Аал 2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>
                <a:solidFill>
                  <a:srgbClr val="002060"/>
                </a:solidFill>
              </a:rPr>
              <a:t>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/>
              <a:t>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>
                <a:solidFill>
                  <a:srgbClr val="800080"/>
                </a:solidFill>
              </a:rPr>
              <a:t>                                          </a:t>
            </a:r>
            <a:r>
              <a:rPr lang="ru-RU" altLang="ru-RU" sz="2000">
                <a:solidFill>
                  <a:srgbClr val="002060"/>
                </a:solidFill>
              </a:rPr>
              <a:t>75 км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>
                <a:solidFill>
                  <a:srgbClr val="002060"/>
                </a:solidFill>
              </a:rPr>
              <a:t>        </a:t>
            </a:r>
            <a:r>
              <a:rPr lang="en-US" altLang="ru-RU">
                <a:solidFill>
                  <a:srgbClr val="002060"/>
                </a:solidFill>
                <a:latin typeface="American-Uncial-Normal"/>
              </a:rPr>
              <a:t>V</a:t>
            </a:r>
            <a:r>
              <a:rPr lang="ru-RU" altLang="ru-RU" sz="2000" baseline="-25000">
                <a:solidFill>
                  <a:srgbClr val="002060"/>
                </a:solidFill>
              </a:rPr>
              <a:t>сближения</a:t>
            </a:r>
            <a:r>
              <a:rPr lang="en-US" altLang="ru-RU" sz="2000">
                <a:solidFill>
                  <a:srgbClr val="002060"/>
                </a:solidFill>
              </a:rPr>
              <a:t> = </a:t>
            </a:r>
            <a:r>
              <a:rPr lang="en-US" altLang="ru-RU">
                <a:solidFill>
                  <a:srgbClr val="002060"/>
                </a:solidFill>
                <a:latin typeface="American-Uncial-Normal"/>
              </a:rPr>
              <a:t>V</a:t>
            </a:r>
            <a:r>
              <a:rPr lang="en-US" altLang="ru-RU" sz="2000" baseline="-25000">
                <a:solidFill>
                  <a:srgbClr val="002060"/>
                </a:solidFill>
              </a:rPr>
              <a:t>1</a:t>
            </a:r>
            <a:r>
              <a:rPr lang="en-US" altLang="ru-RU" sz="2000">
                <a:solidFill>
                  <a:srgbClr val="002060"/>
                </a:solidFill>
              </a:rPr>
              <a:t> + </a:t>
            </a:r>
            <a:r>
              <a:rPr lang="en-US" altLang="ru-RU">
                <a:solidFill>
                  <a:srgbClr val="002060"/>
                </a:solidFill>
                <a:latin typeface="American-Uncial-Normal"/>
              </a:rPr>
              <a:t>V</a:t>
            </a:r>
            <a:r>
              <a:rPr lang="en-US" altLang="ru-RU" sz="2000" baseline="-25000">
                <a:solidFill>
                  <a:srgbClr val="002060"/>
                </a:solidFill>
              </a:rPr>
              <a:t>2</a:t>
            </a:r>
            <a:endParaRPr lang="ru-RU" altLang="ru-RU" sz="2000" baseline="-2500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baseline="-2500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>
                <a:solidFill>
                  <a:srgbClr val="002060"/>
                </a:solidFill>
              </a:rPr>
              <a:t>        </a:t>
            </a:r>
            <a:r>
              <a:rPr lang="en-US" altLang="ru-RU">
                <a:solidFill>
                  <a:srgbClr val="002060"/>
                </a:solidFill>
                <a:latin typeface="American-Uncial-Normal"/>
              </a:rPr>
              <a:t>V</a:t>
            </a:r>
            <a:r>
              <a:rPr lang="ru-RU" altLang="ru-RU" sz="2000" baseline="-25000">
                <a:solidFill>
                  <a:srgbClr val="002060"/>
                </a:solidFill>
              </a:rPr>
              <a:t>сближения  </a:t>
            </a:r>
            <a:r>
              <a:rPr lang="en-US" altLang="ru-RU" sz="2000">
                <a:solidFill>
                  <a:srgbClr val="002060"/>
                </a:solidFill>
              </a:rPr>
              <a:t>=</a:t>
            </a:r>
            <a:r>
              <a:rPr lang="ru-RU" altLang="ru-RU" sz="2000">
                <a:solidFill>
                  <a:srgbClr val="002060"/>
                </a:solidFill>
              </a:rPr>
              <a:t> 7,3+7,7=15 (км/ч)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>
                <a:solidFill>
                  <a:srgbClr val="002060"/>
                </a:solidFill>
              </a:rPr>
              <a:t>        </a:t>
            </a:r>
            <a:r>
              <a:rPr lang="en-US" altLang="ru-RU" sz="2000">
                <a:solidFill>
                  <a:srgbClr val="002060"/>
                </a:solidFill>
              </a:rPr>
              <a:t>t </a:t>
            </a:r>
            <a:r>
              <a:rPr lang="ru-RU" altLang="ru-RU" sz="2000">
                <a:solidFill>
                  <a:srgbClr val="002060"/>
                </a:solidFill>
              </a:rPr>
              <a:t>=</a:t>
            </a:r>
            <a:r>
              <a:rPr lang="en-US" altLang="ru-RU" sz="2000">
                <a:solidFill>
                  <a:srgbClr val="002060"/>
                </a:solidFill>
              </a:rPr>
              <a:t> S : </a:t>
            </a:r>
            <a:r>
              <a:rPr lang="en-US" altLang="ru-RU">
                <a:solidFill>
                  <a:srgbClr val="002060"/>
                </a:solidFill>
                <a:latin typeface="American-Uncial-Normal"/>
              </a:rPr>
              <a:t>V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ru-RU" altLang="ru-RU" sz="2000" baseline="-25000">
                <a:solidFill>
                  <a:srgbClr val="002060"/>
                </a:solidFill>
              </a:rPr>
              <a:t>сближения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ru-RU" sz="200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2000">
                <a:solidFill>
                  <a:srgbClr val="002060"/>
                </a:solidFill>
              </a:rPr>
              <a:t>        t </a:t>
            </a:r>
            <a:r>
              <a:rPr lang="ru-RU" altLang="ru-RU" sz="2000">
                <a:solidFill>
                  <a:srgbClr val="002060"/>
                </a:solidFill>
              </a:rPr>
              <a:t>=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ru-RU" altLang="ru-RU" sz="2000">
                <a:solidFill>
                  <a:srgbClr val="002060"/>
                </a:solidFill>
              </a:rPr>
              <a:t>75</a:t>
            </a:r>
            <a:r>
              <a:rPr lang="en-US" altLang="ru-RU" sz="2000">
                <a:solidFill>
                  <a:srgbClr val="002060"/>
                </a:solidFill>
              </a:rPr>
              <a:t> </a:t>
            </a:r>
            <a:r>
              <a:rPr lang="ru-RU" altLang="ru-RU" sz="2000">
                <a:solidFill>
                  <a:srgbClr val="002060"/>
                </a:solidFill>
              </a:rPr>
              <a:t>: 15 = 5 (ч)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>
                <a:solidFill>
                  <a:srgbClr val="002060"/>
                </a:solidFill>
              </a:rPr>
              <a:t>        </a:t>
            </a:r>
            <a:r>
              <a:rPr lang="ru-RU" altLang="ru-RU" sz="2000" u="sng">
                <a:solidFill>
                  <a:srgbClr val="002060"/>
                </a:solidFill>
              </a:rPr>
              <a:t>Ответ</a:t>
            </a:r>
            <a:r>
              <a:rPr lang="ru-RU" altLang="ru-RU" sz="2000">
                <a:solidFill>
                  <a:srgbClr val="002060"/>
                </a:solidFill>
              </a:rPr>
              <a:t>: через 5 часов всадники встретятся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>
              <a:solidFill>
                <a:srgbClr val="002060"/>
              </a:solidFill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3D574872-A8D6-461A-702B-3BFC4C0DE216}"/>
              </a:ext>
            </a:extLst>
          </p:cNvPr>
          <p:cNvGrpSpPr>
            <a:grpSpLocks/>
          </p:cNvGrpSpPr>
          <p:nvPr/>
        </p:nvGrpSpPr>
        <p:grpSpPr bwMode="auto">
          <a:xfrm>
            <a:off x="3432176" y="981075"/>
            <a:ext cx="5184775" cy="865188"/>
            <a:chOff x="1111" y="1434"/>
            <a:chExt cx="3266" cy="545"/>
          </a:xfrm>
        </p:grpSpPr>
        <p:sp>
          <p:nvSpPr>
            <p:cNvPr id="22532" name="Line 4">
              <a:extLst>
                <a:ext uri="{FF2B5EF4-FFF2-40B4-BE49-F238E27FC236}">
                  <a16:creationId xmlns:a16="http://schemas.microsoft.com/office/drawing/2014/main" id="{4D9CBCC7-EFCB-E11A-C6D0-F256CA5BFD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1752"/>
              <a:ext cx="326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33" name="Line 5">
              <a:extLst>
                <a:ext uri="{FF2B5EF4-FFF2-40B4-BE49-F238E27FC236}">
                  <a16:creationId xmlns:a16="http://schemas.microsoft.com/office/drawing/2014/main" id="{8632E094-7D09-5F57-9508-F13EB1340D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1480"/>
              <a:ext cx="0" cy="4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34" name="Line 6">
              <a:extLst>
                <a:ext uri="{FF2B5EF4-FFF2-40B4-BE49-F238E27FC236}">
                  <a16:creationId xmlns:a16="http://schemas.microsoft.com/office/drawing/2014/main" id="{513F788B-C620-9543-A9DE-753C2FF3F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7" y="1480"/>
              <a:ext cx="0" cy="4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35" name="Line 7">
              <a:extLst>
                <a:ext uri="{FF2B5EF4-FFF2-40B4-BE49-F238E27FC236}">
                  <a16:creationId xmlns:a16="http://schemas.microsoft.com/office/drawing/2014/main" id="{0A97FBFA-CD3D-D248-88EA-D892A453F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1979"/>
              <a:ext cx="32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36" name="Line 8">
              <a:extLst>
                <a:ext uri="{FF2B5EF4-FFF2-40B4-BE49-F238E27FC236}">
                  <a16:creationId xmlns:a16="http://schemas.microsoft.com/office/drawing/2014/main" id="{EA93EBF1-C6D3-7542-3BC9-26EC707AC0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3" y="1434"/>
              <a:ext cx="0" cy="3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37" name="AutoShape 9">
              <a:extLst>
                <a:ext uri="{FF2B5EF4-FFF2-40B4-BE49-F238E27FC236}">
                  <a16:creationId xmlns:a16="http://schemas.microsoft.com/office/drawing/2014/main" id="{0EBC74E3-583B-05C3-4A63-EE4C2ABDA8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15326">
              <a:off x="2608" y="1479"/>
              <a:ext cx="272" cy="181"/>
            </a:xfrm>
            <a:prstGeom prst="triangle">
              <a:avLst>
                <a:gd name="adj" fmla="val 50000"/>
              </a:avLst>
            </a:prstGeom>
            <a:solidFill>
              <a:srgbClr val="F9FFCD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rgbClr val="FF0000"/>
                </a:solidFill>
              </a:endParaRPr>
            </a:p>
          </p:txBody>
        </p:sp>
        <p:sp>
          <p:nvSpPr>
            <p:cNvPr id="22538" name="Line 10">
              <a:extLst>
                <a:ext uri="{FF2B5EF4-FFF2-40B4-BE49-F238E27FC236}">
                  <a16:creationId xmlns:a16="http://schemas.microsoft.com/office/drawing/2014/main" id="{0237A058-E62F-72BA-5AE2-1732EF8DC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1480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39" name="Line 11">
              <a:extLst>
                <a:ext uri="{FF2B5EF4-FFF2-40B4-BE49-F238E27FC236}">
                  <a16:creationId xmlns:a16="http://schemas.microsoft.com/office/drawing/2014/main" id="{A27FE507-7FB1-FFE3-C243-136E34D181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8" y="1480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3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3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3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3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3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3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3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3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3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30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30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30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30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30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30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305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305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к-Тал\Desktop\мастерррр\tiva.gif">
            <a:extLst>
              <a:ext uri="{FF2B5EF4-FFF2-40B4-BE49-F238E27FC236}">
                <a16:creationId xmlns:a16="http://schemas.microsoft.com/office/drawing/2014/main" id="{E8F258B9-8BC1-270A-3916-F2A81E6EC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714375"/>
            <a:ext cx="8424863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F1CE0-7D33-EF94-3DC7-862A41344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5" y="3286126"/>
            <a:ext cx="8243888" cy="27146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Домашнее задание.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Найти информацию о Туве, связанную с числами.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4579" name="Picture 2" descr="C:\Users\Ак-Тал\Desktop\мастерррр\i (3).jpg">
            <a:extLst>
              <a:ext uri="{FF2B5EF4-FFF2-40B4-BE49-F238E27FC236}">
                <a16:creationId xmlns:a16="http://schemas.microsoft.com/office/drawing/2014/main" id="{2CE87E2C-220C-E0C0-3B5D-CBA1D667F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9" y="642938"/>
            <a:ext cx="387508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ongak_pril_06.mp4">
            <a:hlinkClick r:id="" action="ppaction://media"/>
            <a:extLst>
              <a:ext uri="{FF2B5EF4-FFF2-40B4-BE49-F238E27FC236}">
                <a16:creationId xmlns:a16="http://schemas.microsoft.com/office/drawing/2014/main" id="{A1709FF8-D44C-721D-5B3C-DE3138E46A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2AABE-6B39-C55D-CEB3-6BBBBB24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4" y="103189"/>
            <a:ext cx="8243887" cy="6326187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Рефлексия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sz="2600" dirty="0">
                <a:solidFill>
                  <a:srgbClr val="002060"/>
                </a:solidFill>
              </a:rPr>
              <a:t>1. Сегодня я узнал…</a:t>
            </a:r>
            <a:br>
              <a:rPr lang="ru-RU" sz="2600" dirty="0">
                <a:solidFill>
                  <a:srgbClr val="002060"/>
                </a:solidFill>
              </a:rPr>
            </a:br>
            <a:r>
              <a:rPr lang="ru-RU" sz="2600" dirty="0">
                <a:solidFill>
                  <a:srgbClr val="002060"/>
                </a:solidFill>
              </a:rPr>
              <a:t>2. Было интересно…</a:t>
            </a:r>
            <a:br>
              <a:rPr lang="ru-RU" sz="2600" dirty="0">
                <a:solidFill>
                  <a:srgbClr val="002060"/>
                </a:solidFill>
              </a:rPr>
            </a:br>
            <a:r>
              <a:rPr lang="ru-RU" sz="2600" dirty="0">
                <a:solidFill>
                  <a:srgbClr val="002060"/>
                </a:solidFill>
              </a:rPr>
              <a:t>3. Было трудно…</a:t>
            </a:r>
            <a:br>
              <a:rPr lang="ru-RU" sz="2600" dirty="0">
                <a:solidFill>
                  <a:srgbClr val="0000FF"/>
                </a:solidFill>
              </a:rPr>
            </a:br>
            <a:br>
              <a:rPr lang="ru-RU" sz="2600" dirty="0">
                <a:solidFill>
                  <a:srgbClr val="0000FF"/>
                </a:solidFill>
              </a:rPr>
            </a:br>
            <a:br>
              <a:rPr lang="ru-RU" sz="2600" dirty="0">
                <a:solidFill>
                  <a:srgbClr val="0000FF"/>
                </a:solidFill>
              </a:rPr>
            </a:br>
            <a:br>
              <a:rPr lang="ru-RU" sz="2600" dirty="0">
                <a:solidFill>
                  <a:srgbClr val="0000FF"/>
                </a:solidFill>
              </a:rPr>
            </a:br>
            <a:br>
              <a:rPr lang="ru-RU" sz="2600" dirty="0">
                <a:solidFill>
                  <a:srgbClr val="0000FF"/>
                </a:solidFill>
              </a:rPr>
            </a:br>
            <a:br>
              <a:rPr lang="ru-RU" sz="2600" dirty="0">
                <a:solidFill>
                  <a:srgbClr val="0000FF"/>
                </a:solidFill>
              </a:rPr>
            </a:br>
            <a:br>
              <a:rPr lang="ru-RU" sz="2600" dirty="0">
                <a:solidFill>
                  <a:srgbClr val="0000FF"/>
                </a:solidFill>
              </a:rPr>
            </a:br>
            <a:br>
              <a:rPr lang="ru-RU" sz="2600" dirty="0">
                <a:solidFill>
                  <a:srgbClr val="0000FF"/>
                </a:solidFill>
              </a:rPr>
            </a:br>
            <a:br>
              <a:rPr lang="ru-RU" sz="2600" dirty="0">
                <a:solidFill>
                  <a:srgbClr val="0000FF"/>
                </a:solidFill>
              </a:rPr>
            </a:br>
            <a:br>
              <a:rPr lang="ru-RU" sz="2600" dirty="0">
                <a:solidFill>
                  <a:srgbClr val="0000FF"/>
                </a:solidFill>
              </a:rPr>
            </a:br>
            <a:br>
              <a:rPr lang="ru-RU" sz="2600" dirty="0">
                <a:solidFill>
                  <a:srgbClr val="0000FF"/>
                </a:solidFill>
              </a:rPr>
            </a:br>
            <a:br>
              <a:rPr lang="ru-RU" sz="2600" dirty="0">
                <a:solidFill>
                  <a:srgbClr val="0000FF"/>
                </a:solidFill>
              </a:rPr>
            </a:br>
            <a:endParaRPr lang="ru-RU" sz="2600" dirty="0">
              <a:solidFill>
                <a:srgbClr val="0000FF"/>
              </a:solidFill>
            </a:endParaRPr>
          </a:p>
        </p:txBody>
      </p:sp>
      <p:pic>
        <p:nvPicPr>
          <p:cNvPr id="26627" name="Picture 3" descr="C:\Users\Ак-Тал\Desktop\мастерррр\b993a8e93bdb.png">
            <a:extLst>
              <a:ext uri="{FF2B5EF4-FFF2-40B4-BE49-F238E27FC236}">
                <a16:creationId xmlns:a16="http://schemas.microsoft.com/office/drawing/2014/main" id="{C4D932C8-4010-A121-BFF0-9CB743EF7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1" y="2286000"/>
            <a:ext cx="57626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271B9120-F292-4DD5-7C66-A83153F6B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5" y="714375"/>
            <a:ext cx="8243888" cy="5500688"/>
          </a:xfrm>
        </p:spPr>
        <p:txBody>
          <a:bodyPr/>
          <a:lstStyle/>
          <a:p>
            <a:r>
              <a:rPr lang="ru-RU" altLang="ru-RU" sz="2800"/>
              <a:t>Содержание уроков по математике с использованием регионального компонента способствует развитию познавательной активности учащихся, повышению интереса к предмету. А использование прикладных материалов региональной направленности в учебном процессе помогает решать многие образовательные, воспитательные и развивающие задачи и помогает формировать у детей компоненты функциональной грамотности: математическую, читательскую, глобальную грамотность.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7B4E0-FBED-F982-B0E5-45BCEF05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4" y="785814"/>
            <a:ext cx="8243887" cy="4929187"/>
          </a:xfrm>
        </p:spPr>
        <p:txBody>
          <a:bodyPr/>
          <a:lstStyle/>
          <a:p>
            <a:pPr>
              <a:defRPr/>
            </a:pPr>
            <a:r>
              <a:rPr lang="ru-RU" sz="2800" dirty="0"/>
              <a:t> Опыт показывает, что учащиеся с большим интересом выполняют задания, в которых говорится об их родном крае. Приобщение школьников к истории, культуре и традициям малой родины позволяет решать на уроках не только образовательные, но и духовно-нравственные задачи, реализуя принцип развивающего обучения. Кроме этого, использование региональных компонентов на уроках математики хорошо формируют математическую грамотность.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0572AAAC-50A0-1B8E-9ADB-46013BD99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4" y="103189"/>
            <a:ext cx="8243887" cy="6326187"/>
          </a:xfrm>
        </p:spPr>
        <p:txBody>
          <a:bodyPr/>
          <a:lstStyle/>
          <a:p>
            <a:r>
              <a:rPr lang="ru-RU" altLang="ru-RU" sz="2800"/>
              <a:t>Использование региональных компонентов на уроках математики также способствует расширению кругозора учеников, связывает предмет с окружающей действительностью. Задания с краеведческим содержанием не просто интересны, они знакомят школьников с историей края, с фактами, которыми школьник может гордиться и любить свою малую родину. </a:t>
            </a:r>
            <a:br>
              <a:rPr lang="ru-RU" altLang="ru-RU" sz="2800"/>
            </a:br>
            <a:r>
              <a:rPr lang="ru-RU" altLang="ru-RU" sz="2800"/>
              <a:t>          Краеведческий материал помогает педагогу воспитать из учеников достойных граждан с правильными ценностными ориентирами, именно на это и нацеливают учителей образовательные стандарты второго поколения.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E097675D-7D94-A775-8F76-3B4EDE906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4" y="571500"/>
            <a:ext cx="8243887" cy="5143500"/>
          </a:xfrm>
        </p:spPr>
        <p:txBody>
          <a:bodyPr/>
          <a:lstStyle/>
          <a:p>
            <a:r>
              <a:rPr lang="ru-RU" altLang="ru-RU" sz="2800"/>
              <a:t>В использовании региональных компонентов на уроках математики находят отражение практические ситуации, имеющие место в жизни. Это помогает осознавать реальные количественные отношения между различными  объектами и величинами и тем самым углубить и расширить свои представления о реальном мире. Решение задач позволяет осмыслить и понять практическую направленность математики, формируя математическую грамотность.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FA38EE3E-E8C0-1594-A4B8-BB40578E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5" y="571500"/>
            <a:ext cx="8243888" cy="5429250"/>
          </a:xfrm>
        </p:spPr>
        <p:txBody>
          <a:bodyPr/>
          <a:lstStyle/>
          <a:p>
            <a:r>
              <a:rPr lang="ru-RU" altLang="ru-RU" sz="2800"/>
              <a:t>Решение текстовых задач с региональным компонентом позволяет учащимся  не только осмыслить практическую направленность математики, но и получить дополнительные знания из окружающей их действительности. Опыт показывает, что при использовании задач с региональным компонентом дети проявляют больший интерес к предмету, лучше усваивают изучаемый материал, получают наглядное представление о роли математики в обыденной жизни, тем самым и реализуется возможность развития познавательных способностей.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88.userapi.com/impg/gh0Q86VsFE1riawkvVH8p4gFCUB7B6Y0T76Ghg/xbr05vUIVVU.jpg?size=604x604&amp;quality=95&amp;sign=abca3ed63dd6119820a994669a1e6aed&amp;c_uniq_tag=UvmwkIZKh6smY5UcwFZvig-3elQff_E7ZSn57QtVvBQ&amp;type=album">
            <a:extLst>
              <a:ext uri="{FF2B5EF4-FFF2-40B4-BE49-F238E27FC236}">
                <a16:creationId xmlns:a16="http://schemas.microsoft.com/office/drawing/2014/main" id="{008D0D7E-9FEA-C936-70E4-A1BE25A0C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214313"/>
            <a:ext cx="62865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Users\Ак-Тал\Desktop\мастерррр\dyadya-fedor.png">
            <a:extLst>
              <a:ext uri="{FF2B5EF4-FFF2-40B4-BE49-F238E27FC236}">
                <a16:creationId xmlns:a16="http://schemas.microsoft.com/office/drawing/2014/main" id="{BD6AACC4-41FA-4BAC-FBF4-E4B47F6FC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642938"/>
            <a:ext cx="3111500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7BDFFD-275F-DAE0-8AB9-546228F0DAD2}"/>
              </a:ext>
            </a:extLst>
          </p:cNvPr>
          <p:cNvSpPr/>
          <p:nvPr/>
        </p:nvSpPr>
        <p:spPr>
          <a:xfrm>
            <a:off x="4024314" y="571501"/>
            <a:ext cx="3571875" cy="471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>
              <a:defRPr/>
            </a:pPr>
            <a:r>
              <a:rPr lang="ru-RU" sz="3200" b="1" dirty="0">
                <a:solidFill>
                  <a:srgbClr val="002060"/>
                </a:solidFill>
              </a:rPr>
              <a:t>1)    2,4+1,3</a:t>
            </a:r>
          </a:p>
          <a:p>
            <a:pPr marL="609600" indent="-609600">
              <a:defRPr/>
            </a:pPr>
            <a:r>
              <a:rPr lang="ru-RU" sz="3200" b="1" dirty="0">
                <a:solidFill>
                  <a:srgbClr val="002060"/>
                </a:solidFill>
              </a:rPr>
              <a:t>2)   3,2+5,4</a:t>
            </a:r>
          </a:p>
          <a:p>
            <a:pPr marL="609600" indent="-609600">
              <a:defRPr/>
            </a:pPr>
            <a:r>
              <a:rPr lang="ru-RU" sz="3200" b="1" dirty="0">
                <a:solidFill>
                  <a:srgbClr val="002060"/>
                </a:solidFill>
              </a:rPr>
              <a:t>3)   6,5-3,4</a:t>
            </a:r>
          </a:p>
          <a:p>
            <a:pPr marL="609600" indent="-609600">
              <a:defRPr/>
            </a:pPr>
            <a:r>
              <a:rPr lang="ru-RU" sz="3200" b="1" dirty="0">
                <a:solidFill>
                  <a:srgbClr val="002060"/>
                </a:solidFill>
              </a:rPr>
              <a:t>4)   10,7-2,1</a:t>
            </a:r>
          </a:p>
          <a:p>
            <a:pPr marL="609600" indent="-609600">
              <a:defRPr/>
            </a:pPr>
            <a:r>
              <a:rPr lang="ru-RU" sz="3200" b="1" dirty="0">
                <a:solidFill>
                  <a:srgbClr val="002060"/>
                </a:solidFill>
              </a:rPr>
              <a:t>5)  8,6-4,3 </a:t>
            </a:r>
            <a:r>
              <a:rPr lang="ru-RU" sz="3200" b="1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5" name="Fanfara_-_Otbivka_1_(xMusic.me).mp3">
            <a:hlinkClick r:id="" action="ppaction://media"/>
            <a:extLst>
              <a:ext uri="{FF2B5EF4-FFF2-40B4-BE49-F238E27FC236}">
                <a16:creationId xmlns:a16="http://schemas.microsoft.com/office/drawing/2014/main" id="{707A8E88-2998-9FDA-46F2-47249DB25F07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6143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EFFCC5F-7971-2089-7704-1383F15E2748}"/>
              </a:ext>
            </a:extLst>
          </p:cNvPr>
          <p:cNvGraphicFramePr>
            <a:graphicFrameLocks noGrp="1"/>
          </p:cNvGraphicFramePr>
          <p:nvPr/>
        </p:nvGraphicFramePr>
        <p:xfrm>
          <a:off x="3095626" y="5214939"/>
          <a:ext cx="5305424" cy="14366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6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6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24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</a:rPr>
                        <a:t>3,1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</a:rPr>
                        <a:t>8,6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</a:rPr>
                        <a:t>4,3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</a:rPr>
                        <a:t>3,7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44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>
                          <a:solidFill>
                            <a:srgbClr val="C00000"/>
                          </a:solidFill>
                          <a:effectLst/>
                        </a:rPr>
                        <a:t>з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</a:rPr>
                        <a:t>ы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</a:rPr>
                        <a:t>л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</a:rPr>
                        <a:t>к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DE4993-41CC-A3DB-4D12-4E998D119DBF}"/>
              </a:ext>
            </a:extLst>
          </p:cNvPr>
          <p:cNvSpPr/>
          <p:nvPr/>
        </p:nvSpPr>
        <p:spPr>
          <a:xfrm>
            <a:off x="3095626" y="5214938"/>
            <a:ext cx="5357813" cy="1357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>
                <a:solidFill>
                  <a:srgbClr val="C00000"/>
                </a:solidFill>
              </a:rPr>
              <a:t>КЫЗЫЛ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F9694160-7C14-959F-032B-F334CCDC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25" y="2357438"/>
            <a:ext cx="3100388" cy="1314450"/>
          </a:xfrm>
        </p:spPr>
        <p:txBody>
          <a:bodyPr/>
          <a:lstStyle/>
          <a:p>
            <a:r>
              <a:rPr lang="ru-RU" altLang="ru-RU" b="1">
                <a:solidFill>
                  <a:srgbClr val="C00000"/>
                </a:solidFill>
                <a:effectLst/>
              </a:rPr>
              <a:t>Тема?</a:t>
            </a:r>
            <a:br>
              <a:rPr lang="ru-RU" altLang="ru-RU" b="1">
                <a:solidFill>
                  <a:srgbClr val="C00000"/>
                </a:solidFill>
                <a:effectLst/>
              </a:rPr>
            </a:br>
            <a:endParaRPr lang="ru-RU" altLang="ru-RU" b="1">
              <a:solidFill>
                <a:srgbClr val="C00000"/>
              </a:solidFill>
              <a:effectLst/>
            </a:endParaRPr>
          </a:p>
        </p:txBody>
      </p:sp>
      <p:pic>
        <p:nvPicPr>
          <p:cNvPr id="11267" name="Picture 3" descr="C:\Users\Ак-Тал\Desktop\мастерррр\i.jpg">
            <a:extLst>
              <a:ext uri="{FF2B5EF4-FFF2-40B4-BE49-F238E27FC236}">
                <a16:creationId xmlns:a16="http://schemas.microsoft.com/office/drawing/2014/main" id="{C4824D9F-62E1-0807-735C-C8E4539F0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785814"/>
            <a:ext cx="364648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999</Words>
  <Application>Microsoft Office PowerPoint</Application>
  <PresentationFormat>Широкоэкранный</PresentationFormat>
  <Paragraphs>122</Paragraphs>
  <Slides>25</Slides>
  <Notes>9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American-Uncial-Normal</vt:lpstr>
      <vt:lpstr>Aptos</vt:lpstr>
      <vt:lpstr>Aptos Display</vt:lpstr>
      <vt:lpstr>Arial</vt:lpstr>
      <vt:lpstr>Calibri</vt:lpstr>
      <vt:lpstr>Тема Office</vt:lpstr>
      <vt:lpstr>Использование региональных компонентов на уроках математики для формирования математической грамотности</vt:lpstr>
      <vt:lpstr>Задача сформировать у ребёнка представление о целостной картине мира ставится перед каждой школой. Она является важнейшей образовательной задачей. Цель образования заключается в формировании личности, ее полноценного развития и формирования у личности качеств и умений, позволяющих жить и плодотворно функционировать в обществе. В  связи с этим в стандарты образования вводится метапредметный подход в обучении, что позволяет использовать региональные компоненты на уроках.</vt:lpstr>
      <vt:lpstr> Опыт показывает, что учащиеся с большим интересом выполняют задания, в которых говорится об их родном крае. Приобщение школьников к истории, культуре и традициям малой родины позволяет решать на уроках не только образовательные, но и духовно-нравственные задачи, реализуя принцип развивающего обучения. Кроме этого, использование региональных компонентов на уроках математики хорошо формируют математическую грамотность.</vt:lpstr>
      <vt:lpstr>Использование региональных компонентов на уроках математики также способствует расширению кругозора учеников, связывает предмет с окружающей действительностью. Задания с краеведческим содержанием не просто интересны, они знакомят школьников с историей края, с фактами, которыми школьник может гордиться и любить свою малую родину.            Краеведческий материал помогает педагогу воспитать из учеников достойных граждан с правильными ценностными ориентирами, именно на это и нацеливают учителей образовательные стандарты второго поколения.</vt:lpstr>
      <vt:lpstr>В использовании региональных компонентов на уроках математики находят отражение практические ситуации, имеющие место в жизни. Это помогает осознавать реальные количественные отношения между различными  объектами и величинами и тем самым углубить и расширить свои представления о реальном мире. Решение задач позволяет осмыслить и понять практическую направленность математики, формируя математическую грамотность.</vt:lpstr>
      <vt:lpstr>Решение текстовых задач с региональным компонентом позволяет учащимся  не только осмыслить практическую направленность математики, но и получить дополнительные знания из окружающей их действительности. Опыт показывает, что при использовании задач с региональным компонентом дети проявляют больший интерес к предмету, лучше усваивают изучаемый материал, получают наглядное представление о роли математики в обыденной жизни, тем самым и реализуется возможность развития познавательных способностей.</vt:lpstr>
      <vt:lpstr>Презентация PowerPoint</vt:lpstr>
      <vt:lpstr>Презентация PowerPoint</vt:lpstr>
      <vt:lpstr>Тема? </vt:lpstr>
      <vt:lpstr>Сложение и вычитание десятичных дробей</vt:lpstr>
      <vt:lpstr>Цель урока?</vt:lpstr>
      <vt:lpstr>Задание 1.  Соберите картину</vt:lpstr>
      <vt:lpstr>   Национально- драматический театр   Буддийский храм Цеченлинг  Молитвенный барабан  Национальный музей Республики Тыва</vt:lpstr>
      <vt:lpstr>Задание 2. Проявите творчество</vt:lpstr>
      <vt:lpstr>Презентация PowerPoint</vt:lpstr>
      <vt:lpstr>Физминутка</vt:lpstr>
      <vt:lpstr>Задание 3. Лабораторная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задание. Найти информацию о Туве, связанную с числами. </vt:lpstr>
      <vt:lpstr>Презентация PowerPoint</vt:lpstr>
      <vt:lpstr>Рефлексия 1. Сегодня я узнал… 2. Было интересно… 3. Было трудно…            </vt:lpstr>
      <vt:lpstr>Содержание уроков по математике с использованием регионального компонента способствует развитию познавательной активности учащихся, повышению интереса к предмету. А использование прикладных материалов региональной направленности в учебном процессе помогает решать многие образовательные, воспитательные и развивающие задачи и помогает формировать у детей компоненты функциональной грамотности: математическую, читательскую, глобальную грамотность.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Artem Dongak</dc:creator>
  <cp:lastModifiedBy>Artem Dongak</cp:lastModifiedBy>
  <cp:revision>2</cp:revision>
  <dcterms:created xsi:type="dcterms:W3CDTF">2025-12-11T02:00:00Z</dcterms:created>
  <dcterms:modified xsi:type="dcterms:W3CDTF">2025-12-11T02:05:13Z</dcterms:modified>
</cp:coreProperties>
</file>