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6" r:id="rId5"/>
    <p:sldId id="269" r:id="rId6"/>
    <p:sldId id="268" r:id="rId7"/>
    <p:sldId id="267" r:id="rId8"/>
    <p:sldId id="270" r:id="rId9"/>
    <p:sldId id="271" r:id="rId10"/>
    <p:sldId id="272" r:id="rId11"/>
    <p:sldId id="273" r:id="rId12"/>
    <p:sldId id="274" r:id="rId13"/>
    <p:sldId id="276" r:id="rId14"/>
    <p:sldId id="275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287" r:id="rId24"/>
    <p:sldId id="288" r:id="rId25"/>
    <p:sldId id="289" r:id="rId26"/>
    <p:sldId id="290" r:id="rId27"/>
    <p:sldId id="292" r:id="rId28"/>
    <p:sldId id="291" r:id="rId29"/>
    <p:sldId id="293" r:id="rId30"/>
    <p:sldId id="294" r:id="rId31"/>
    <p:sldId id="295" r:id="rId32"/>
    <p:sldId id="296" r:id="rId33"/>
    <p:sldId id="297" r:id="rId34"/>
    <p:sldId id="298" r:id="rId35"/>
    <p:sldId id="261" r:id="rId36"/>
    <p:sldId id="299" r:id="rId37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0F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9127" autoAdjust="0"/>
  </p:normalViewPr>
  <p:slideViewPr>
    <p:cSldViewPr snapToGrid="0">
      <p:cViewPr>
        <p:scale>
          <a:sx n="79" d="100"/>
          <a:sy n="79" d="100"/>
        </p:scale>
        <p:origin x="-38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0198E-555A-4994-B84B-147F898C4EA4}" type="datetimeFigureOut">
              <a:rPr lang="en-US"/>
              <a:pPr>
                <a:defRPr/>
              </a:pPr>
              <a:t>11/11/2021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C315F9-D238-4D8A-B74C-A54C75A26A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38D5B5-F601-4722-863D-4029F526C32A}" type="datetimeFigureOut">
              <a:rPr lang="en-US"/>
              <a:pPr>
                <a:defRPr/>
              </a:pPr>
              <a:t>11/11/2021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D7640-8A92-4F60-A5BC-35E5393074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F6EC7-5F13-4385-B27E-44F05F25B5EF}" type="datetimeFigureOut">
              <a:rPr lang="en-US"/>
              <a:pPr>
                <a:defRPr/>
              </a:pPr>
              <a:t>11/11/2021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E15612-B3D5-424D-9483-F416B1D7B0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DDE4B3-BC76-4104-BDCD-B8F2B3BADE50}" type="datetimeFigureOut">
              <a:rPr lang="en-US"/>
              <a:pPr>
                <a:defRPr/>
              </a:pPr>
              <a:t>11/11/2021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3E9421-E570-437F-B7F6-1B60CF58AE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2034B-D3E3-4D66-BAB6-816BFAC39502}" type="datetimeFigureOut">
              <a:rPr lang="en-US"/>
              <a:pPr>
                <a:defRPr/>
              </a:pPr>
              <a:t>11/11/2021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91BBC2-A98D-4A62-8F7D-A2A0AA9443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23A7EA-0B20-4C7C-9583-B2B189FD4AF1}" type="datetimeFigureOut">
              <a:rPr lang="en-US"/>
              <a:pPr>
                <a:defRPr/>
              </a:pPr>
              <a:t>11/11/2021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96E265-9274-4B36-85BB-2955C4B2B1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E192FC-6126-4E6B-8EC8-4CD3E29A8EE8}" type="datetimeFigureOut">
              <a:rPr lang="en-US"/>
              <a:pPr>
                <a:defRPr/>
              </a:pPr>
              <a:t>11/11/2021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975741-0DF9-40C9-83B1-5B588A1DEF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3D69A-C93D-4A3A-B8EE-302AC7E26527}" type="datetimeFigureOut">
              <a:rPr lang="en-US"/>
              <a:pPr>
                <a:defRPr/>
              </a:pPr>
              <a:t>11/11/2021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79DB0C-9CF5-4BB0-AAD6-5F705A54B3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EDE4B7-EB7C-48BD-B875-B0455DE0A6FE}" type="datetimeFigureOut">
              <a:rPr lang="en-US"/>
              <a:pPr>
                <a:defRPr/>
              </a:pPr>
              <a:t>11/11/2021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F4A90-0620-4E68-BBD8-CCCA0AEF5D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2AECB8-5489-497F-A748-0D6BE0E9E073}" type="datetimeFigureOut">
              <a:rPr lang="en-US"/>
              <a:pPr>
                <a:defRPr/>
              </a:pPr>
              <a:t>11/11/2021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C6D1D6-CBD1-4F90-AD7B-223A212916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55C4E-3899-48B1-BA43-57D1CB4FA2E3}" type="datetimeFigureOut">
              <a:rPr lang="en-US"/>
              <a:pPr>
                <a:defRPr/>
              </a:pPr>
              <a:t>11/11/2021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FFB4C4-C0F9-474E-9A0D-8C046C00E8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B16C044-1B78-4A99-83D3-4B9033278676}" type="datetimeFigureOut">
              <a:rPr lang="en-US"/>
              <a:pPr>
                <a:defRPr/>
              </a:pPr>
              <a:t>11/11/2021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D71FC19-D448-4A35-A722-37E6B54236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ransition spd="slow">
    <p:wipe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mailto:kifsin_priemdoc@kifsin.ru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i.fsin.gov.ru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i.fsin.gov.ru/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127000" y="2420938"/>
            <a:ext cx="9144000" cy="2387600"/>
          </a:xfrm>
        </p:spPr>
        <p:txBody>
          <a:bodyPr/>
          <a:lstStyle/>
          <a:p>
            <a:pPr algn="l" eaLnBrk="1" hangingPunct="1"/>
            <a:r>
              <a:rPr lang="ru-RU" sz="5400" b="1" smtClean="0">
                <a:solidFill>
                  <a:schemeClr val="bg1"/>
                </a:solidFill>
                <a:latin typeface="Calibri" pitchFamily="34" charset="0"/>
              </a:rPr>
              <a:t>Приемная </a:t>
            </a:r>
            <a:br>
              <a:rPr lang="ru-RU" sz="5400" b="1" smtClean="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5400" b="1" smtClean="0">
                <a:solidFill>
                  <a:schemeClr val="bg1"/>
                </a:solidFill>
                <a:latin typeface="Calibri" pitchFamily="34" charset="0"/>
              </a:rPr>
              <a:t>кампания</a:t>
            </a:r>
            <a:br>
              <a:rPr lang="ru-RU" sz="5400" b="1" smtClean="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5400" b="1" smtClean="0">
                <a:solidFill>
                  <a:schemeClr val="bg1"/>
                </a:solidFill>
                <a:latin typeface="Calibri" pitchFamily="34" charset="0"/>
              </a:rPr>
              <a:t>2022</a:t>
            </a:r>
            <a:endParaRPr lang="en-US" sz="5400" b="1" smtClean="0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13314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8288" y="261938"/>
            <a:ext cx="1639887" cy="173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2776538" y="704850"/>
            <a:ext cx="5983287" cy="5540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000" b="1" dirty="0">
                <a:solidFill>
                  <a:schemeClr val="bg1"/>
                </a:solidFill>
                <a:latin typeface="+mn-lt"/>
                <a:ea typeface="+mj-ea"/>
                <a:cs typeface="+mj-cs"/>
              </a:rPr>
              <a:t>Кузбасский институт ФСИН России 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0" name="Прямоугольник 1"/>
          <p:cNvSpPr>
            <a:spLocks noChangeArrowheads="1"/>
          </p:cNvSpPr>
          <p:nvPr/>
        </p:nvSpPr>
        <p:spPr bwMode="auto">
          <a:xfrm>
            <a:off x="3662363" y="881063"/>
            <a:ext cx="76962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500" b="1">
                <a:solidFill>
                  <a:schemeClr val="bg1"/>
                </a:solidFill>
                <a:latin typeface="Calibri" pitchFamily="34" charset="0"/>
              </a:rPr>
              <a:t>Студент</a:t>
            </a:r>
            <a:r>
              <a:rPr lang="ru-RU" sz="3500">
                <a:solidFill>
                  <a:schemeClr val="bg1"/>
                </a:solidFill>
                <a:latin typeface="Calibri" pitchFamily="34" charset="0"/>
              </a:rPr>
              <a:t> (обучается по договору </a:t>
            </a:r>
            <a:br>
              <a:rPr lang="ru-RU" sz="35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3500">
                <a:solidFill>
                  <a:schemeClr val="bg1"/>
                </a:solidFill>
                <a:latin typeface="Calibri" pitchFamily="34" charset="0"/>
              </a:rPr>
              <a:t>об оказании платных образовательных услуг) самостоятельно оплачивает свое обучение, контракт о службе не заключает, ему не предоставляются права и гарантии сотрудника УИС. Статус студента полностью аналогичен статусу студента в гражданском ВУЗе.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4" name="Прямоугольник 1"/>
          <p:cNvSpPr>
            <a:spLocks noChangeArrowheads="1"/>
          </p:cNvSpPr>
          <p:nvPr/>
        </p:nvSpPr>
        <p:spPr bwMode="auto">
          <a:xfrm>
            <a:off x="3662363" y="520700"/>
            <a:ext cx="7696200" cy="547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500">
                <a:solidFill>
                  <a:schemeClr val="bg1"/>
                </a:solidFill>
                <a:latin typeface="Calibri" pitchFamily="34" charset="0"/>
              </a:rPr>
              <a:t>Образовательная программа, которую осваивает студент, отличается от той, которую осваивают курсанты – она носит более универсальный характер, без привязки к специфике уголовно-исполнительной системы. </a:t>
            </a:r>
          </a:p>
          <a:p>
            <a:r>
              <a:rPr lang="ru-RU" sz="3500">
                <a:solidFill>
                  <a:schemeClr val="bg1"/>
                </a:solidFill>
                <a:latin typeface="Calibri" pitchFamily="34" charset="0"/>
              </a:rPr>
              <a:t>При поступлении на платное обучение студенты не проходят медицинскую комиссию и испытание физической подготовленности.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8" name="Прямоугольник 1"/>
          <p:cNvSpPr>
            <a:spLocks noChangeArrowheads="1"/>
          </p:cNvSpPr>
          <p:nvPr/>
        </p:nvSpPr>
        <p:spPr bwMode="auto">
          <a:xfrm>
            <a:off x="3662363" y="2114550"/>
            <a:ext cx="76962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6000" b="1">
                <a:solidFill>
                  <a:schemeClr val="bg1"/>
                </a:solidFill>
                <a:latin typeface="Calibri" pitchFamily="34" charset="0"/>
              </a:rPr>
              <a:t>Количество </a:t>
            </a:r>
          </a:p>
          <a:p>
            <a:pPr algn="ctr"/>
            <a:r>
              <a:rPr lang="ru-RU" sz="6000" b="1">
                <a:solidFill>
                  <a:schemeClr val="bg1"/>
                </a:solidFill>
                <a:latin typeface="Calibri" pitchFamily="34" charset="0"/>
              </a:rPr>
              <a:t>приемных мест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1" name="Group 7"/>
          <p:cNvGrpSpPr>
            <a:grpSpLocks/>
          </p:cNvGrpSpPr>
          <p:nvPr/>
        </p:nvGrpSpPr>
        <p:grpSpPr bwMode="auto">
          <a:xfrm>
            <a:off x="4230688" y="2652713"/>
            <a:ext cx="7061200" cy="1006475"/>
            <a:chOff x="1249" y="2072"/>
            <a:chExt cx="4448" cy="634"/>
          </a:xfrm>
        </p:grpSpPr>
        <p:sp>
          <p:nvSpPr>
            <p:cNvPr id="25608" name="Rectangle 9"/>
            <p:cNvSpPr>
              <a:spLocks noChangeArrowheads="1"/>
            </p:cNvSpPr>
            <p:nvPr/>
          </p:nvSpPr>
          <p:spPr bwMode="gray">
            <a:xfrm rot="3419336">
              <a:off x="1255" y="2156"/>
              <a:ext cx="302" cy="313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100000">
                  <a:srgbClr val="475E00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25609" name="Text Box 10"/>
            <p:cNvSpPr txBox="1">
              <a:spLocks noChangeArrowheads="1"/>
            </p:cNvSpPr>
            <p:nvPr/>
          </p:nvSpPr>
          <p:spPr bwMode="gray">
            <a:xfrm>
              <a:off x="1925" y="2072"/>
              <a:ext cx="3772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3000">
                  <a:solidFill>
                    <a:schemeClr val="bg1"/>
                  </a:solidFill>
                  <a:latin typeface="Calibri" pitchFamily="34" charset="0"/>
                </a:rPr>
                <a:t>по направлению подготовки </a:t>
              </a:r>
            </a:p>
            <a:p>
              <a:r>
                <a:rPr lang="ru-RU" sz="3000">
                  <a:solidFill>
                    <a:schemeClr val="bg1"/>
                  </a:solidFill>
                  <a:latin typeface="Calibri" pitchFamily="34" charset="0"/>
                </a:rPr>
                <a:t>40.03.01 Юриспруденция – 75 мест;</a:t>
              </a:r>
            </a:p>
          </p:txBody>
        </p:sp>
        <p:sp>
          <p:nvSpPr>
            <p:cNvPr id="25610" name="Text Box 11"/>
            <p:cNvSpPr txBox="1">
              <a:spLocks noChangeArrowheads="1"/>
            </p:cNvSpPr>
            <p:nvPr/>
          </p:nvSpPr>
          <p:spPr bwMode="gray">
            <a:xfrm>
              <a:off x="1299" y="2167"/>
              <a:ext cx="21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bg1"/>
                  </a:solidFill>
                  <a:latin typeface="Calibri" pitchFamily="34" charset="0"/>
                </a:rPr>
                <a:t>1</a:t>
              </a:r>
            </a:p>
          </p:txBody>
        </p:sp>
      </p:grpSp>
      <p:grpSp>
        <p:nvGrpSpPr>
          <p:cNvPr id="25602" name="Group 12"/>
          <p:cNvGrpSpPr>
            <a:grpSpLocks/>
          </p:cNvGrpSpPr>
          <p:nvPr/>
        </p:nvGrpSpPr>
        <p:grpSpPr bwMode="auto">
          <a:xfrm>
            <a:off x="4137025" y="4162425"/>
            <a:ext cx="7389813" cy="1477963"/>
            <a:chOff x="1253" y="2654"/>
            <a:chExt cx="3750" cy="931"/>
          </a:xfrm>
        </p:grpSpPr>
        <p:sp>
          <p:nvSpPr>
            <p:cNvPr id="25605" name="Rectangle 14"/>
            <p:cNvSpPr>
              <a:spLocks noChangeArrowheads="1"/>
            </p:cNvSpPr>
            <p:nvPr/>
          </p:nvSpPr>
          <p:spPr bwMode="gray">
            <a:xfrm rot="3419336">
              <a:off x="1219" y="2828"/>
              <a:ext cx="302" cy="234"/>
            </a:xfrm>
            <a:prstGeom prst="rect">
              <a:avLst/>
            </a:prstGeom>
            <a:gradFill rotWithShape="1">
              <a:gsLst>
                <a:gs pos="0">
                  <a:srgbClr val="006699"/>
                </a:gs>
                <a:gs pos="100000">
                  <a:srgbClr val="002F47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25606" name="Text Box 15"/>
            <p:cNvSpPr txBox="1">
              <a:spLocks noChangeArrowheads="1"/>
            </p:cNvSpPr>
            <p:nvPr/>
          </p:nvSpPr>
          <p:spPr bwMode="gray">
            <a:xfrm>
              <a:off x="1845" y="2654"/>
              <a:ext cx="3158" cy="9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3000">
                  <a:solidFill>
                    <a:schemeClr val="bg1"/>
                  </a:solidFill>
                  <a:latin typeface="Calibri" pitchFamily="34" charset="0"/>
                </a:rPr>
                <a:t>по специальности 40.05.02 Правоохранительная деятельность </a:t>
              </a:r>
            </a:p>
            <a:p>
              <a:r>
                <a:rPr lang="ru-RU" sz="3000">
                  <a:solidFill>
                    <a:schemeClr val="bg1"/>
                  </a:solidFill>
                  <a:latin typeface="Calibri" pitchFamily="34" charset="0"/>
                </a:rPr>
                <a:t>– 75 мест;</a:t>
              </a:r>
            </a:p>
          </p:txBody>
        </p:sp>
        <p:sp>
          <p:nvSpPr>
            <p:cNvPr id="25607" name="Text Box 16"/>
            <p:cNvSpPr txBox="1">
              <a:spLocks noChangeArrowheads="1"/>
            </p:cNvSpPr>
            <p:nvPr/>
          </p:nvSpPr>
          <p:spPr bwMode="gray">
            <a:xfrm>
              <a:off x="1277" y="2800"/>
              <a:ext cx="21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bg1"/>
                  </a:solidFill>
                  <a:latin typeface="Calibri" pitchFamily="34" charset="0"/>
                </a:rPr>
                <a:t>2</a:t>
              </a:r>
            </a:p>
          </p:txBody>
        </p:sp>
      </p:grpSp>
      <p:pic>
        <p:nvPicPr>
          <p:cNvPr id="25603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4" name="Прямоугольник 1"/>
          <p:cNvSpPr>
            <a:spLocks noChangeArrowheads="1"/>
          </p:cNvSpPr>
          <p:nvPr/>
        </p:nvSpPr>
        <p:spPr bwMode="auto">
          <a:xfrm>
            <a:off x="4079875" y="584200"/>
            <a:ext cx="7635875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000">
                <a:solidFill>
                  <a:schemeClr val="bg1"/>
                </a:solidFill>
                <a:latin typeface="Calibri" pitchFamily="34" charset="0"/>
              </a:rPr>
              <a:t>В рамках приемной кампании 2022 года </a:t>
            </a:r>
            <a:br>
              <a:rPr lang="ru-RU" sz="30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3000">
                <a:solidFill>
                  <a:schemeClr val="bg1"/>
                </a:solidFill>
                <a:latin typeface="Calibri" pitchFamily="34" charset="0"/>
              </a:rPr>
              <a:t>для приема на очное обучение за счет средств федерального бюджета выделено: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6" name="Прямоугольник 1"/>
          <p:cNvSpPr>
            <a:spLocks noChangeArrowheads="1"/>
          </p:cNvSpPr>
          <p:nvPr/>
        </p:nvSpPr>
        <p:spPr bwMode="auto">
          <a:xfrm>
            <a:off x="3662363" y="387350"/>
            <a:ext cx="7696200" cy="616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071563" lvl="2"/>
            <a:r>
              <a:rPr lang="ru-RU" sz="3400">
                <a:solidFill>
                  <a:schemeClr val="bg1"/>
                </a:solidFill>
                <a:latin typeface="Calibri" pitchFamily="34" charset="0"/>
              </a:rPr>
              <a:t>Количество мест, выделенное </a:t>
            </a:r>
          </a:p>
          <a:p>
            <a:pPr marL="1071563" lvl="2"/>
            <a:r>
              <a:rPr lang="ru-RU" sz="3400">
                <a:solidFill>
                  <a:schemeClr val="bg1"/>
                </a:solidFill>
                <a:latin typeface="Calibri" pitchFamily="34" charset="0"/>
              </a:rPr>
              <a:t>для приема на заочное обучение за счет средств федерального бюджета, составляет 50.</a:t>
            </a:r>
          </a:p>
          <a:p>
            <a:endParaRPr lang="ru-RU" sz="250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ru-RU" sz="3400">
                <a:solidFill>
                  <a:schemeClr val="bg1"/>
                </a:solidFill>
                <a:latin typeface="Calibri" pitchFamily="34" charset="0"/>
              </a:rPr>
              <a:t>Детальную разбивку по ведомственным специализациям и комплектующим территориальным органам ФСИН России можно посмотреть на официальном сайте института в разделе «Поступающему», подразделе «Приемная кампания 2022».</a:t>
            </a:r>
            <a:endParaRPr lang="ru-RU" sz="3600">
              <a:latin typeface="Calibri" pitchFamily="34" charset="0"/>
            </a:endParaRPr>
          </a:p>
        </p:txBody>
      </p:sp>
      <p:sp>
        <p:nvSpPr>
          <p:cNvPr id="26627" name="Rectangle 19"/>
          <p:cNvSpPr>
            <a:spLocks noChangeArrowheads="1"/>
          </p:cNvSpPr>
          <p:nvPr/>
        </p:nvSpPr>
        <p:spPr bwMode="gray">
          <a:xfrm rot="3419336">
            <a:off x="3638550" y="496888"/>
            <a:ext cx="479425" cy="520700"/>
          </a:xfrm>
          <a:prstGeom prst="rect">
            <a:avLst/>
          </a:prstGeom>
          <a:gradFill rotWithShape="1">
            <a:gsLst>
              <a:gs pos="0">
                <a:srgbClr val="FF9933"/>
              </a:gs>
              <a:gs pos="100000">
                <a:srgbClr val="764718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FF9933"/>
            </a:extrusionClr>
          </a:sp3d>
        </p:spPr>
        <p:txBody>
          <a:bodyPr wrap="none" anchor="ctr">
            <a:flatTx/>
          </a:bodyPr>
          <a:lstStyle/>
          <a:p>
            <a:endParaRPr lang="ru-RU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6628" name="Text Box 21"/>
          <p:cNvSpPr txBox="1">
            <a:spLocks noChangeArrowheads="1"/>
          </p:cNvSpPr>
          <p:nvPr/>
        </p:nvSpPr>
        <p:spPr bwMode="gray">
          <a:xfrm>
            <a:off x="3708400" y="527050"/>
            <a:ext cx="3397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4" name="Прямоугольник 1"/>
          <p:cNvSpPr>
            <a:spLocks noChangeArrowheads="1"/>
          </p:cNvSpPr>
          <p:nvPr/>
        </p:nvSpPr>
        <p:spPr bwMode="auto">
          <a:xfrm>
            <a:off x="3662363" y="2114550"/>
            <a:ext cx="76962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6000" b="1">
                <a:solidFill>
                  <a:schemeClr val="bg1"/>
                </a:solidFill>
                <a:latin typeface="Calibri" pitchFamily="34" charset="0"/>
              </a:rPr>
              <a:t>Вступительные испытания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7" name="Group 7"/>
          <p:cNvGrpSpPr>
            <a:grpSpLocks/>
          </p:cNvGrpSpPr>
          <p:nvPr/>
        </p:nvGrpSpPr>
        <p:grpSpPr bwMode="auto">
          <a:xfrm>
            <a:off x="3587750" y="2693988"/>
            <a:ext cx="8345488" cy="569912"/>
            <a:chOff x="1249" y="2014"/>
            <a:chExt cx="5207" cy="359"/>
          </a:xfrm>
        </p:grpSpPr>
        <p:sp>
          <p:nvSpPr>
            <p:cNvPr id="29707" name="Rectangle 9"/>
            <p:cNvSpPr>
              <a:spLocks noChangeArrowheads="1"/>
            </p:cNvSpPr>
            <p:nvPr/>
          </p:nvSpPr>
          <p:spPr bwMode="gray">
            <a:xfrm rot="3419336">
              <a:off x="1255" y="2029"/>
              <a:ext cx="302" cy="313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100000">
                  <a:srgbClr val="475E00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29708" name="Text Box 10"/>
            <p:cNvSpPr txBox="1">
              <a:spLocks noChangeArrowheads="1"/>
            </p:cNvSpPr>
            <p:nvPr/>
          </p:nvSpPr>
          <p:spPr bwMode="gray">
            <a:xfrm>
              <a:off x="1925" y="2072"/>
              <a:ext cx="4531" cy="3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500">
                  <a:solidFill>
                    <a:schemeClr val="bg1"/>
                  </a:solidFill>
                  <a:latin typeface="Calibri" pitchFamily="34" charset="0"/>
                </a:rPr>
                <a:t>Русский язык, минимальное количество баллов 36;</a:t>
              </a:r>
            </a:p>
          </p:txBody>
        </p:sp>
        <p:sp>
          <p:nvSpPr>
            <p:cNvPr id="29709" name="Text Box 11"/>
            <p:cNvSpPr txBox="1">
              <a:spLocks noChangeArrowheads="1"/>
            </p:cNvSpPr>
            <p:nvPr/>
          </p:nvSpPr>
          <p:spPr bwMode="gray">
            <a:xfrm>
              <a:off x="1305" y="2014"/>
              <a:ext cx="21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bg1"/>
                  </a:solidFill>
                  <a:latin typeface="Calibri" pitchFamily="34" charset="0"/>
                </a:rPr>
                <a:t>1</a:t>
              </a:r>
            </a:p>
          </p:txBody>
        </p:sp>
      </p:grpSp>
      <p:grpSp>
        <p:nvGrpSpPr>
          <p:cNvPr id="29698" name="Group 12"/>
          <p:cNvGrpSpPr>
            <a:grpSpLocks/>
          </p:cNvGrpSpPr>
          <p:nvPr/>
        </p:nvGrpSpPr>
        <p:grpSpPr bwMode="auto">
          <a:xfrm>
            <a:off x="3560763" y="3744913"/>
            <a:ext cx="8326437" cy="514350"/>
            <a:chOff x="1255" y="2654"/>
            <a:chExt cx="3748" cy="324"/>
          </a:xfrm>
        </p:grpSpPr>
        <p:sp>
          <p:nvSpPr>
            <p:cNvPr id="29704" name="Rectangle 14"/>
            <p:cNvSpPr>
              <a:spLocks noChangeArrowheads="1"/>
            </p:cNvSpPr>
            <p:nvPr/>
          </p:nvSpPr>
          <p:spPr bwMode="gray">
            <a:xfrm rot="3419336">
              <a:off x="1221" y="2710"/>
              <a:ext cx="302" cy="234"/>
            </a:xfrm>
            <a:prstGeom prst="rect">
              <a:avLst/>
            </a:prstGeom>
            <a:gradFill rotWithShape="1">
              <a:gsLst>
                <a:gs pos="0">
                  <a:srgbClr val="006699"/>
                </a:gs>
                <a:gs pos="100000">
                  <a:srgbClr val="002F47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29705" name="Text Box 15"/>
            <p:cNvSpPr txBox="1">
              <a:spLocks noChangeArrowheads="1"/>
            </p:cNvSpPr>
            <p:nvPr/>
          </p:nvSpPr>
          <p:spPr bwMode="gray">
            <a:xfrm>
              <a:off x="1779" y="2654"/>
              <a:ext cx="3224" cy="3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500">
                  <a:solidFill>
                    <a:schemeClr val="bg1"/>
                  </a:solidFill>
                  <a:latin typeface="Calibri" pitchFamily="34" charset="0"/>
                </a:rPr>
                <a:t>История, минимальное количество баллов 32;</a:t>
              </a:r>
            </a:p>
          </p:txBody>
        </p:sp>
        <p:sp>
          <p:nvSpPr>
            <p:cNvPr id="29706" name="Text Box 16"/>
            <p:cNvSpPr txBox="1">
              <a:spLocks noChangeArrowheads="1"/>
            </p:cNvSpPr>
            <p:nvPr/>
          </p:nvSpPr>
          <p:spPr bwMode="gray">
            <a:xfrm>
              <a:off x="1320" y="2664"/>
              <a:ext cx="166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chemeClr val="bg1"/>
                  </a:solidFill>
                  <a:latin typeface="Calibri" pitchFamily="34" charset="0"/>
                </a:rPr>
                <a:t>2</a:t>
              </a:r>
            </a:p>
          </p:txBody>
        </p:sp>
      </p:grpSp>
      <p:pic>
        <p:nvPicPr>
          <p:cNvPr id="29699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0" name="Прямоугольник 1"/>
          <p:cNvSpPr>
            <a:spLocks noChangeArrowheads="1"/>
          </p:cNvSpPr>
          <p:nvPr/>
        </p:nvSpPr>
        <p:spPr bwMode="auto">
          <a:xfrm>
            <a:off x="3560763" y="301625"/>
            <a:ext cx="8326437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solidFill>
                  <a:schemeClr val="bg1"/>
                </a:solidFill>
                <a:latin typeface="Calibri" pitchFamily="34" charset="0"/>
              </a:rPr>
              <a:t>При приеме на обучение по образовательным программам высшего образования установлены следующие вступительные испытания:</a:t>
            </a:r>
          </a:p>
        </p:txBody>
      </p:sp>
      <p:sp>
        <p:nvSpPr>
          <p:cNvPr id="29701" name="Text Box 15"/>
          <p:cNvSpPr txBox="1">
            <a:spLocks noChangeArrowheads="1"/>
          </p:cNvSpPr>
          <p:nvPr/>
        </p:nvSpPr>
        <p:spPr bwMode="gray">
          <a:xfrm>
            <a:off x="4772025" y="4746625"/>
            <a:ext cx="7161213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500">
                <a:solidFill>
                  <a:schemeClr val="bg1"/>
                </a:solidFill>
                <a:latin typeface="Calibri" pitchFamily="34" charset="0"/>
              </a:rPr>
              <a:t>Обществознание, минимальное количество баллов 42.</a:t>
            </a:r>
          </a:p>
        </p:txBody>
      </p:sp>
      <p:sp>
        <p:nvSpPr>
          <p:cNvPr id="29702" name="Rectangle 19"/>
          <p:cNvSpPr>
            <a:spLocks noChangeArrowheads="1"/>
          </p:cNvSpPr>
          <p:nvPr/>
        </p:nvSpPr>
        <p:spPr bwMode="gray">
          <a:xfrm rot="3419336">
            <a:off x="3649662" y="4829176"/>
            <a:ext cx="479425" cy="520700"/>
          </a:xfrm>
          <a:prstGeom prst="rect">
            <a:avLst/>
          </a:prstGeom>
          <a:gradFill rotWithShape="1">
            <a:gsLst>
              <a:gs pos="0">
                <a:srgbClr val="FF9933"/>
              </a:gs>
              <a:gs pos="100000">
                <a:srgbClr val="764718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FF9933"/>
            </a:extrusionClr>
          </a:sp3d>
        </p:spPr>
        <p:txBody>
          <a:bodyPr wrap="none" anchor="ctr">
            <a:flatTx/>
          </a:bodyPr>
          <a:lstStyle/>
          <a:p>
            <a:endParaRPr lang="ru-RU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9703" name="Text Box 21"/>
          <p:cNvSpPr txBox="1">
            <a:spLocks noChangeArrowheads="1"/>
          </p:cNvSpPr>
          <p:nvPr/>
        </p:nvSpPr>
        <p:spPr bwMode="gray">
          <a:xfrm>
            <a:off x="3735388" y="4859338"/>
            <a:ext cx="3397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2" name="Прямоугольник 1"/>
          <p:cNvSpPr>
            <a:spLocks noChangeArrowheads="1"/>
          </p:cNvSpPr>
          <p:nvPr/>
        </p:nvSpPr>
        <p:spPr bwMode="auto">
          <a:xfrm>
            <a:off x="3662363" y="833438"/>
            <a:ext cx="7696200" cy="435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50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ru-RU" sz="3600">
                <a:solidFill>
                  <a:schemeClr val="bg1"/>
                </a:solidFill>
                <a:latin typeface="Calibri" pitchFamily="34" charset="0"/>
              </a:rPr>
              <a:t>Для лиц, поступающих на обучение </a:t>
            </a:r>
            <a:br>
              <a:rPr lang="ru-RU" sz="36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3600">
                <a:solidFill>
                  <a:schemeClr val="bg1"/>
                </a:solidFill>
                <a:latin typeface="Calibri" pitchFamily="34" charset="0"/>
              </a:rPr>
              <a:t>за счет средств федерального бюджета, в соответствии с решением учредителя установлено дополнительное вступительное испытание по Обществознанию. Минимальное количество баллов 42.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6" name="Прямоугольник 1"/>
          <p:cNvSpPr>
            <a:spLocks noChangeArrowheads="1"/>
          </p:cNvSpPr>
          <p:nvPr/>
        </p:nvSpPr>
        <p:spPr bwMode="auto">
          <a:xfrm>
            <a:off x="3662363" y="1133475"/>
            <a:ext cx="7888287" cy="380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50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ru-RU" sz="3600">
                <a:solidFill>
                  <a:schemeClr val="bg1"/>
                </a:solidFill>
                <a:latin typeface="Calibri" pitchFamily="34" charset="0"/>
              </a:rPr>
              <a:t>При приеме на обучение </a:t>
            </a:r>
            <a:br>
              <a:rPr lang="ru-RU" sz="36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3600">
                <a:solidFill>
                  <a:schemeClr val="bg1"/>
                </a:solidFill>
                <a:latin typeface="Calibri" pitchFamily="34" charset="0"/>
              </a:rPr>
              <a:t>по образовательной программе магистратуры вступительное испытание одно – Уголовное право, минимальное количество баллов, подтверждающее успешную сдачу  60.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0" name="Прямоугольник 1"/>
          <p:cNvSpPr>
            <a:spLocks noChangeArrowheads="1"/>
          </p:cNvSpPr>
          <p:nvPr/>
        </p:nvSpPr>
        <p:spPr bwMode="auto">
          <a:xfrm>
            <a:off x="3662363" y="1446213"/>
            <a:ext cx="7888287" cy="294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50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ru-RU" sz="4000">
                <a:solidFill>
                  <a:schemeClr val="bg1"/>
                </a:solidFill>
                <a:latin typeface="Calibri" pitchFamily="34" charset="0"/>
              </a:rPr>
              <a:t>ВАЖНО! Минимальный балл </a:t>
            </a:r>
            <a:br>
              <a:rPr lang="ru-RU" sz="40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4000">
                <a:solidFill>
                  <a:schemeClr val="bg1"/>
                </a:solidFill>
                <a:latin typeface="Calibri" pitchFamily="34" charset="0"/>
              </a:rPr>
              <a:t>не гарантирует вам поступление </a:t>
            </a:r>
            <a:br>
              <a:rPr lang="ru-RU" sz="40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4000">
                <a:solidFill>
                  <a:schemeClr val="bg1"/>
                </a:solidFill>
                <a:latin typeface="Calibri" pitchFamily="34" charset="0"/>
              </a:rPr>
              <a:t>в институт, а является основанием </a:t>
            </a:r>
            <a:br>
              <a:rPr lang="ru-RU" sz="40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4000">
                <a:solidFill>
                  <a:schemeClr val="bg1"/>
                </a:solidFill>
                <a:latin typeface="Calibri" pitchFamily="34" charset="0"/>
              </a:rPr>
              <a:t>для участия в конкурсе.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Прямоугольник 2"/>
          <p:cNvSpPr>
            <a:spLocks noChangeArrowheads="1"/>
          </p:cNvSpPr>
          <p:nvPr/>
        </p:nvSpPr>
        <p:spPr bwMode="auto">
          <a:xfrm>
            <a:off x="3368675" y="1444625"/>
            <a:ext cx="8132763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ru-RU" sz="4400">
                <a:solidFill>
                  <a:schemeClr val="bg1"/>
                </a:solidFill>
                <a:latin typeface="Calibri Light"/>
              </a:rPr>
              <a:t>В 2022 году Кузбасский институт ФСИН России будет осуществлять прием на обучение за счет средств федерального бюджета по специальностям </a:t>
            </a:r>
            <a:br>
              <a:rPr lang="ru-RU" sz="4400">
                <a:solidFill>
                  <a:schemeClr val="bg1"/>
                </a:solidFill>
                <a:latin typeface="Calibri Light"/>
              </a:rPr>
            </a:br>
            <a:r>
              <a:rPr lang="ru-RU" sz="4400">
                <a:solidFill>
                  <a:schemeClr val="bg1"/>
                </a:solidFill>
                <a:latin typeface="Calibri Light"/>
              </a:rPr>
              <a:t>и направлениям подготовки: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3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4" name="Прямоугольник 1"/>
          <p:cNvSpPr>
            <a:spLocks noChangeArrowheads="1"/>
          </p:cNvSpPr>
          <p:nvPr/>
        </p:nvSpPr>
        <p:spPr bwMode="auto">
          <a:xfrm>
            <a:off x="3662363" y="2114550"/>
            <a:ext cx="76962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6000" b="1">
                <a:solidFill>
                  <a:schemeClr val="bg1"/>
                </a:solidFill>
                <a:latin typeface="Calibri" pitchFamily="34" charset="0"/>
              </a:rPr>
              <a:t>Формы вступительных испытаний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7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18" name="Прямоугольник 1"/>
          <p:cNvSpPr>
            <a:spLocks noChangeArrowheads="1"/>
          </p:cNvSpPr>
          <p:nvPr/>
        </p:nvSpPr>
        <p:spPr bwMode="auto">
          <a:xfrm>
            <a:off x="4740275" y="1031875"/>
            <a:ext cx="7243763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500">
                <a:solidFill>
                  <a:schemeClr val="bg1"/>
                </a:solidFill>
                <a:latin typeface="Calibri" pitchFamily="34" charset="0"/>
              </a:rPr>
              <a:t>Лица, поступающие на обучение </a:t>
            </a:r>
            <a:br>
              <a:rPr lang="ru-RU" sz="35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3500">
                <a:solidFill>
                  <a:schemeClr val="bg1"/>
                </a:solidFill>
                <a:latin typeface="Calibri" pitchFamily="34" charset="0"/>
              </a:rPr>
              <a:t>по программам бакалавриата </a:t>
            </a:r>
            <a:br>
              <a:rPr lang="ru-RU" sz="35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3500">
                <a:solidFill>
                  <a:schemeClr val="bg1"/>
                </a:solidFill>
                <a:latin typeface="Calibri" pitchFamily="34" charset="0"/>
              </a:rPr>
              <a:t>и специалитета вне зависимости </a:t>
            </a:r>
            <a:br>
              <a:rPr lang="ru-RU" sz="35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3500">
                <a:solidFill>
                  <a:schemeClr val="bg1"/>
                </a:solidFill>
                <a:latin typeface="Calibri" pitchFamily="34" charset="0"/>
              </a:rPr>
              <a:t>от формы обучения на базе среднего общего образования, </a:t>
            </a:r>
            <a:br>
              <a:rPr lang="ru-RU" sz="35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3500">
                <a:solidFill>
                  <a:schemeClr val="bg1"/>
                </a:solidFill>
                <a:latin typeface="Calibri" pitchFamily="34" charset="0"/>
              </a:rPr>
              <a:t>т.е. окончившие школу и имеющие аттестат, должны иметь результаты ЕГЭ по установленным предметам.</a:t>
            </a:r>
          </a:p>
        </p:txBody>
      </p:sp>
      <p:sp>
        <p:nvSpPr>
          <p:cNvPr id="34819" name="Rectangle 9"/>
          <p:cNvSpPr>
            <a:spLocks noChangeArrowheads="1"/>
          </p:cNvSpPr>
          <p:nvPr/>
        </p:nvSpPr>
        <p:spPr bwMode="gray">
          <a:xfrm rot="3419336">
            <a:off x="3722687" y="1114426"/>
            <a:ext cx="479425" cy="520700"/>
          </a:xfrm>
          <a:prstGeom prst="rect">
            <a:avLst/>
          </a:prstGeom>
          <a:gradFill rotWithShape="1">
            <a:gsLst>
              <a:gs pos="0">
                <a:srgbClr val="99CC00"/>
              </a:gs>
              <a:gs pos="100000">
                <a:srgbClr val="475E00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99CC00"/>
            </a:extrusionClr>
          </a:sp3d>
        </p:spPr>
        <p:txBody>
          <a:bodyPr wrap="none" anchor="ctr">
            <a:flatTx/>
          </a:bodyPr>
          <a:lstStyle/>
          <a:p>
            <a:endParaRPr lang="ru-RU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4820" name="Text Box 11"/>
          <p:cNvSpPr txBox="1">
            <a:spLocks noChangeArrowheads="1"/>
          </p:cNvSpPr>
          <p:nvPr/>
        </p:nvSpPr>
        <p:spPr bwMode="gray">
          <a:xfrm>
            <a:off x="3792538" y="1143000"/>
            <a:ext cx="3397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Calibri" pitchFamily="34" charset="0"/>
              </a:rPr>
              <a:t>1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1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2" name="Прямоугольник 1"/>
          <p:cNvSpPr>
            <a:spLocks noChangeArrowheads="1"/>
          </p:cNvSpPr>
          <p:nvPr/>
        </p:nvSpPr>
        <p:spPr bwMode="auto">
          <a:xfrm>
            <a:off x="4740275" y="447675"/>
            <a:ext cx="7243763" cy="609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000">
                <a:solidFill>
                  <a:schemeClr val="bg1"/>
                </a:solidFill>
                <a:latin typeface="Calibri" pitchFamily="34" charset="0"/>
              </a:rPr>
              <a:t>Лица, поступающие на обучение </a:t>
            </a:r>
            <a:br>
              <a:rPr lang="ru-RU" sz="30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3000">
                <a:solidFill>
                  <a:schemeClr val="bg1"/>
                </a:solidFill>
                <a:latin typeface="Calibri" pitchFamily="34" charset="0"/>
              </a:rPr>
              <a:t>по программам бакалавриата </a:t>
            </a:r>
            <a:br>
              <a:rPr lang="ru-RU" sz="30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3000">
                <a:solidFill>
                  <a:schemeClr val="bg1"/>
                </a:solidFill>
                <a:latin typeface="Calibri" pitchFamily="34" charset="0"/>
              </a:rPr>
              <a:t>и специалитета вне зависимости от формы обучения на базе профессионального образования, например, окончившие образовательные организации среднего профессионального образования </a:t>
            </a:r>
            <a:br>
              <a:rPr lang="ru-RU" sz="30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3000">
                <a:solidFill>
                  <a:schemeClr val="bg1"/>
                </a:solidFill>
                <a:latin typeface="Calibri" pitchFamily="34" charset="0"/>
              </a:rPr>
              <a:t>и имеющие диплом, могут быть допущены к вступительным испытаниям, проводимым институтом. Форма таких вступительных испытаний – тестирование. При наличии результатов ЕГЭ данная категория поступающих может их заявить.</a:t>
            </a:r>
          </a:p>
        </p:txBody>
      </p:sp>
      <p:sp>
        <p:nvSpPr>
          <p:cNvPr id="35843" name="Rectangle 14"/>
          <p:cNvSpPr>
            <a:spLocks noChangeArrowheads="1"/>
          </p:cNvSpPr>
          <p:nvPr/>
        </p:nvSpPr>
        <p:spPr bwMode="gray">
          <a:xfrm rot="3419336">
            <a:off x="3925887" y="530226"/>
            <a:ext cx="479425" cy="520700"/>
          </a:xfrm>
          <a:prstGeom prst="rect">
            <a:avLst/>
          </a:prstGeom>
          <a:gradFill rotWithShape="1">
            <a:gsLst>
              <a:gs pos="0">
                <a:srgbClr val="006699"/>
              </a:gs>
              <a:gs pos="100000">
                <a:srgbClr val="002F47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006699"/>
            </a:extrusionClr>
          </a:sp3d>
        </p:spPr>
        <p:txBody>
          <a:bodyPr wrap="none" anchor="ctr">
            <a:flatTx/>
          </a:bodyPr>
          <a:lstStyle/>
          <a:p>
            <a:endParaRPr lang="ru-RU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5844" name="Text Box 16"/>
          <p:cNvSpPr txBox="1">
            <a:spLocks noChangeArrowheads="1"/>
          </p:cNvSpPr>
          <p:nvPr/>
        </p:nvSpPr>
        <p:spPr bwMode="gray">
          <a:xfrm>
            <a:off x="3995738" y="550863"/>
            <a:ext cx="3397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5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6" name="Прямоугольник 1"/>
          <p:cNvSpPr>
            <a:spLocks noChangeArrowheads="1"/>
          </p:cNvSpPr>
          <p:nvPr/>
        </p:nvSpPr>
        <p:spPr bwMode="auto">
          <a:xfrm>
            <a:off x="3662363" y="1885950"/>
            <a:ext cx="7888287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>
                <a:solidFill>
                  <a:schemeClr val="bg1"/>
                </a:solidFill>
                <a:latin typeface="Calibri" pitchFamily="34" charset="0"/>
              </a:rPr>
              <a:t>Дополнительное вступительное испытание по обществознанию для всех категорий поступающих проводится в единой форме – устный экзамен.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89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0" name="Прямоугольник 1"/>
          <p:cNvSpPr>
            <a:spLocks noChangeArrowheads="1"/>
          </p:cNvSpPr>
          <p:nvPr/>
        </p:nvSpPr>
        <p:spPr bwMode="auto">
          <a:xfrm>
            <a:off x="4632325" y="1374775"/>
            <a:ext cx="6726238" cy="324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>
                <a:solidFill>
                  <a:schemeClr val="bg1"/>
                </a:solidFill>
                <a:latin typeface="Calibri" pitchFamily="34" charset="0"/>
              </a:rPr>
              <a:t>Форма вступительного испытания «Уголовное право», проводимого при поступлении </a:t>
            </a:r>
            <a:br>
              <a:rPr lang="ru-RU" sz="36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3600">
                <a:solidFill>
                  <a:schemeClr val="bg1"/>
                </a:solidFill>
                <a:latin typeface="Calibri" pitchFamily="34" charset="0"/>
              </a:rPr>
              <a:t>в магистратуру, - устный экзамен.</a:t>
            </a:r>
          </a:p>
          <a:p>
            <a:endParaRPr lang="ru-RU" sz="250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7891" name="Rectangle 19"/>
          <p:cNvSpPr>
            <a:spLocks noChangeArrowheads="1"/>
          </p:cNvSpPr>
          <p:nvPr/>
        </p:nvSpPr>
        <p:spPr bwMode="gray">
          <a:xfrm rot="3419336">
            <a:off x="3594100" y="1704976"/>
            <a:ext cx="479425" cy="520700"/>
          </a:xfrm>
          <a:prstGeom prst="rect">
            <a:avLst/>
          </a:prstGeom>
          <a:gradFill rotWithShape="1">
            <a:gsLst>
              <a:gs pos="0">
                <a:srgbClr val="FF9933"/>
              </a:gs>
              <a:gs pos="100000">
                <a:srgbClr val="764718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FF9933"/>
            </a:extrusionClr>
          </a:sp3d>
        </p:spPr>
        <p:txBody>
          <a:bodyPr wrap="none" anchor="ctr">
            <a:flatTx/>
          </a:bodyPr>
          <a:lstStyle/>
          <a:p>
            <a:endParaRPr lang="ru-RU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7892" name="Text Box 21"/>
          <p:cNvSpPr txBox="1">
            <a:spLocks noChangeArrowheads="1"/>
          </p:cNvSpPr>
          <p:nvPr/>
        </p:nvSpPr>
        <p:spPr bwMode="gray">
          <a:xfrm>
            <a:off x="3708400" y="1733550"/>
            <a:ext cx="3397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3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4" name="Прямоугольник 1"/>
          <p:cNvSpPr>
            <a:spLocks noChangeArrowheads="1"/>
          </p:cNvSpPr>
          <p:nvPr/>
        </p:nvSpPr>
        <p:spPr bwMode="auto">
          <a:xfrm>
            <a:off x="3662363" y="1206500"/>
            <a:ext cx="7888287" cy="417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50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ru-RU" sz="4000">
                <a:solidFill>
                  <a:schemeClr val="bg1"/>
                </a:solidFill>
                <a:latin typeface="Calibri" pitchFamily="34" charset="0"/>
              </a:rPr>
              <a:t>ВАЖНО! Кандидатам </a:t>
            </a:r>
            <a:br>
              <a:rPr lang="ru-RU" sz="40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4000">
                <a:solidFill>
                  <a:schemeClr val="bg1"/>
                </a:solidFill>
                <a:latin typeface="Calibri" pitchFamily="34" charset="0"/>
              </a:rPr>
              <a:t>на поступление, относящимся </a:t>
            </a:r>
            <a:br>
              <a:rPr lang="ru-RU" sz="40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4000">
                <a:solidFill>
                  <a:schemeClr val="bg1"/>
                </a:solidFill>
                <a:latin typeface="Calibri" pitchFamily="34" charset="0"/>
              </a:rPr>
              <a:t>к категории выпускников прошлых лет, следует обратить внимание </a:t>
            </a:r>
            <a:br>
              <a:rPr lang="ru-RU" sz="40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4000">
                <a:solidFill>
                  <a:schemeClr val="bg1"/>
                </a:solidFill>
                <a:latin typeface="Calibri" pitchFamily="34" charset="0"/>
              </a:rPr>
              <a:t>на срок действия результатов ЕГЭ – он составляет 4 года.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7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38" name="Прямоугольник 1"/>
          <p:cNvSpPr>
            <a:spLocks noChangeArrowheads="1"/>
          </p:cNvSpPr>
          <p:nvPr/>
        </p:nvSpPr>
        <p:spPr bwMode="auto">
          <a:xfrm>
            <a:off x="3662363" y="2114550"/>
            <a:ext cx="76962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6000" b="1">
                <a:solidFill>
                  <a:schemeClr val="bg1"/>
                </a:solidFill>
                <a:latin typeface="Calibri" pitchFamily="34" charset="0"/>
              </a:rPr>
              <a:t>Нормативы </a:t>
            </a:r>
            <a:br>
              <a:rPr lang="ru-RU" sz="6000" b="1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6000" b="1">
                <a:solidFill>
                  <a:schemeClr val="bg1"/>
                </a:solidFill>
                <a:latin typeface="Calibri" pitchFamily="34" charset="0"/>
              </a:rPr>
              <a:t>по физической подготовке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1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2" name="Прямоугольник 1"/>
          <p:cNvSpPr>
            <a:spLocks noChangeArrowheads="1"/>
          </p:cNvSpPr>
          <p:nvPr/>
        </p:nvSpPr>
        <p:spPr bwMode="auto">
          <a:xfrm>
            <a:off x="3662363" y="2005013"/>
            <a:ext cx="7696200" cy="317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>
                <a:solidFill>
                  <a:schemeClr val="bg1"/>
                </a:solidFill>
                <a:latin typeface="Calibri" pitchFamily="34" charset="0"/>
              </a:rPr>
              <a:t>Важно! Испытание физической подготовленности проходит </a:t>
            </a:r>
            <a:br>
              <a:rPr lang="ru-RU" sz="40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4000">
                <a:solidFill>
                  <a:schemeClr val="bg1"/>
                </a:solidFill>
                <a:latin typeface="Calibri" pitchFamily="34" charset="0"/>
              </a:rPr>
              <a:t>на базе учреждений или территориальных органов ФСИН России, а не в институте.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5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751263" y="460375"/>
          <a:ext cx="7907329" cy="557081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{8799B23B-EC83-4686-B30A-512413B5E67A}</a:tableStyleId>
              </a:tblPr>
              <a:tblGrid>
                <a:gridCol w="2922549"/>
                <a:gridCol w="923575"/>
                <a:gridCol w="771755"/>
                <a:gridCol w="895167"/>
                <a:gridCol w="782052"/>
                <a:gridCol w="757990"/>
                <a:gridCol w="854241"/>
              </a:tblGrid>
              <a:tr h="428440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Наименование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упражнений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Из числа гражданской молодежи, не служившей  </a:t>
                      </a:r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/>
                      </a:r>
                      <a:b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>в </a:t>
                      </a: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армии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Из числа сотрудников УИС и гражданской молодежи, отслужившей в армии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372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Оценочные нормативы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Оценочные нормативы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6861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отл.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хор.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удов.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Отл.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хор.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удов.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/>
                </a:tc>
              </a:tr>
              <a:tr h="208337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Мужчины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34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Бег 100 м (сек.)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14.0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14.5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15.0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13.1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13.6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14.2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</a:tr>
              <a:tr h="2674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Подтягивание на перекладине (количество раз)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11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9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7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14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12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10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</a:tr>
              <a:tr h="6686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Бег (кросс) 3000 м (мин./сек.)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12.05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12.45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13.25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11.40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11.55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12.20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</a:tr>
              <a:tr h="208337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Женщины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34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Бег 100 м (сек.)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17.0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17.5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18.0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16.0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16.8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17.4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</a:tr>
              <a:tr h="3377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spc="-40">
                          <a:solidFill>
                            <a:schemeClr val="bg1"/>
                          </a:solidFill>
                          <a:effectLst/>
                        </a:rPr>
                        <a:t>Комплексное силовое упражнение</a:t>
                      </a: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 (количество раз за 1 мин.)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30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26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24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35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31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27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</a:tr>
              <a:tr h="534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Бег (кросс) 1000 м (мин./сек.)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4.35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4.55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>
                          <a:solidFill>
                            <a:schemeClr val="bg1"/>
                          </a:solidFill>
                          <a:effectLst/>
                        </a:rPr>
                        <a:t>5.15</a:t>
                      </a:r>
                      <a:endParaRPr lang="ru-RU" sz="15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4.15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4.30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</a:rPr>
                        <a:t>4.45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376" marR="37376" marT="0" marB="0" anchor="ctr"/>
                </a:tc>
              </a:tr>
            </a:tbl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09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0" name="Прямоугольник 1"/>
          <p:cNvSpPr>
            <a:spLocks noChangeArrowheads="1"/>
          </p:cNvSpPr>
          <p:nvPr/>
        </p:nvSpPr>
        <p:spPr bwMode="auto">
          <a:xfrm>
            <a:off x="3662363" y="2114550"/>
            <a:ext cx="76962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6000" b="1">
                <a:solidFill>
                  <a:schemeClr val="bg1"/>
                </a:solidFill>
                <a:latin typeface="Calibri" pitchFamily="34" charset="0"/>
              </a:rPr>
              <a:t>Подача документов </a:t>
            </a:r>
            <a:br>
              <a:rPr lang="ru-RU" sz="6000" b="1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6000" b="1">
                <a:solidFill>
                  <a:schemeClr val="bg1"/>
                </a:solidFill>
                <a:latin typeface="Calibri" pitchFamily="34" charset="0"/>
              </a:rPr>
              <a:t>в электронном виде</a:t>
            </a:r>
            <a:endParaRPr lang="ru-RU" sz="600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1" name="Group 7"/>
          <p:cNvGrpSpPr>
            <a:grpSpLocks/>
          </p:cNvGrpSpPr>
          <p:nvPr/>
        </p:nvGrpSpPr>
        <p:grpSpPr bwMode="auto">
          <a:xfrm>
            <a:off x="3717925" y="293688"/>
            <a:ext cx="7743825" cy="3184525"/>
            <a:chOff x="1249" y="2014"/>
            <a:chExt cx="4878" cy="2006"/>
          </a:xfrm>
        </p:grpSpPr>
        <p:sp>
          <p:nvSpPr>
            <p:cNvPr id="15367" name="Rectangle 9"/>
            <p:cNvSpPr>
              <a:spLocks noChangeArrowheads="1"/>
            </p:cNvSpPr>
            <p:nvPr/>
          </p:nvSpPr>
          <p:spPr bwMode="gray">
            <a:xfrm rot="3419336">
              <a:off x="1255" y="2029"/>
              <a:ext cx="302" cy="313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100000">
                  <a:srgbClr val="475E00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gray">
            <a:xfrm>
              <a:off x="1925" y="2072"/>
              <a:ext cx="4202" cy="1948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500" b="1" dirty="0">
                  <a:solidFill>
                    <a:schemeClr val="bg1"/>
                  </a:solidFill>
                  <a:latin typeface="+mn-lt"/>
                </a:rPr>
                <a:t>40.03.01 Юриспруденция (бакалавриат). </a:t>
              </a:r>
              <a:br>
                <a:rPr lang="ru-RU" sz="2500" b="1" dirty="0">
                  <a:solidFill>
                    <a:schemeClr val="bg1"/>
                  </a:solidFill>
                  <a:latin typeface="+mn-lt"/>
                </a:rPr>
              </a:br>
              <a:r>
                <a:rPr lang="ru-RU" sz="2500" b="1" dirty="0">
                  <a:solidFill>
                    <a:schemeClr val="bg1"/>
                  </a:solidFill>
                  <a:latin typeface="+mn-lt"/>
                </a:rPr>
                <a:t>Очная форма обучения, срок обучения 4 года.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500" b="1" dirty="0">
                <a:solidFill>
                  <a:schemeClr val="bg1"/>
                </a:solidFill>
                <a:latin typeface="+mn-lt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500" b="1" i="1" dirty="0">
                  <a:solidFill>
                    <a:schemeClr val="bg1"/>
                  </a:solidFill>
                  <a:latin typeface="+mn-lt"/>
                </a:rPr>
                <a:t>Ведомственные специализации: </a:t>
              </a:r>
            </a:p>
            <a:p>
              <a:pPr marL="285750" indent="-285750" fontAlgn="auto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defRPr/>
              </a:pPr>
              <a:r>
                <a:rPr lang="ru-RU" sz="2000" b="1" dirty="0">
                  <a:solidFill>
                    <a:schemeClr val="bg1"/>
                  </a:solidFill>
                  <a:latin typeface="+mn-lt"/>
                </a:rPr>
                <a:t>организация режима в УИС, </a:t>
              </a:r>
            </a:p>
            <a:p>
              <a:pPr marL="285750" indent="-285750" fontAlgn="auto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defRPr/>
              </a:pPr>
              <a:r>
                <a:rPr lang="ru-RU" sz="2000" b="1" dirty="0">
                  <a:solidFill>
                    <a:schemeClr val="bg1"/>
                  </a:solidFill>
                  <a:latin typeface="+mn-lt"/>
                </a:rPr>
                <a:t>организация охраны и конвоирования в УИС, </a:t>
              </a:r>
            </a:p>
            <a:p>
              <a:pPr marL="285750" indent="-285750" fontAlgn="auto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defRPr/>
              </a:pPr>
              <a:r>
                <a:rPr lang="ru-RU" sz="2000" b="1" dirty="0">
                  <a:solidFill>
                    <a:schemeClr val="bg1"/>
                  </a:solidFill>
                  <a:latin typeface="+mn-lt"/>
                </a:rPr>
                <a:t>организация исполнения наказаний,  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dirty="0">
                  <a:solidFill>
                    <a:schemeClr val="bg1"/>
                  </a:solidFill>
                  <a:latin typeface="+mn-lt"/>
                </a:rPr>
                <a:t>не связанных с изоляцией осужденных от общества.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50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15369" name="Text Box 11"/>
            <p:cNvSpPr txBox="1">
              <a:spLocks noChangeArrowheads="1"/>
            </p:cNvSpPr>
            <p:nvPr/>
          </p:nvSpPr>
          <p:spPr bwMode="gray">
            <a:xfrm>
              <a:off x="1305" y="2014"/>
              <a:ext cx="21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bg1"/>
                  </a:solidFill>
                  <a:latin typeface="Calibri" pitchFamily="34" charset="0"/>
                </a:rPr>
                <a:t>1</a:t>
              </a:r>
            </a:p>
          </p:txBody>
        </p:sp>
      </p:grpSp>
      <p:grpSp>
        <p:nvGrpSpPr>
          <p:cNvPr id="15362" name="Group 12"/>
          <p:cNvGrpSpPr>
            <a:grpSpLocks/>
          </p:cNvGrpSpPr>
          <p:nvPr/>
        </p:nvGrpSpPr>
        <p:grpSpPr bwMode="auto">
          <a:xfrm>
            <a:off x="3776663" y="3521075"/>
            <a:ext cx="7685087" cy="2478088"/>
            <a:chOff x="1255" y="2654"/>
            <a:chExt cx="3500" cy="1561"/>
          </a:xfrm>
        </p:grpSpPr>
        <p:sp>
          <p:nvSpPr>
            <p:cNvPr id="15364" name="Rectangle 14"/>
            <p:cNvSpPr>
              <a:spLocks noChangeArrowheads="1"/>
            </p:cNvSpPr>
            <p:nvPr/>
          </p:nvSpPr>
          <p:spPr bwMode="gray">
            <a:xfrm rot="3419336">
              <a:off x="1221" y="2710"/>
              <a:ext cx="302" cy="234"/>
            </a:xfrm>
            <a:prstGeom prst="rect">
              <a:avLst/>
            </a:prstGeom>
            <a:gradFill rotWithShape="1">
              <a:gsLst>
                <a:gs pos="0">
                  <a:srgbClr val="006699"/>
                </a:gs>
                <a:gs pos="100000">
                  <a:srgbClr val="002F47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17" name="Text Box 15"/>
            <p:cNvSpPr txBox="1">
              <a:spLocks noChangeArrowheads="1"/>
            </p:cNvSpPr>
            <p:nvPr/>
          </p:nvSpPr>
          <p:spPr bwMode="gray">
            <a:xfrm>
              <a:off x="1757" y="2654"/>
              <a:ext cx="2998" cy="1561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500" b="1" dirty="0">
                  <a:solidFill>
                    <a:schemeClr val="bg1"/>
                  </a:solidFill>
                  <a:latin typeface="+mn-lt"/>
                </a:rPr>
                <a:t>40.05.02 Правоохранительная деятельность 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500" b="1" dirty="0">
                  <a:solidFill>
                    <a:schemeClr val="bg1"/>
                  </a:solidFill>
                  <a:latin typeface="+mn-lt"/>
                </a:rPr>
                <a:t>(специалитет). Очная форма обучения, 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500" b="1" dirty="0">
                  <a:solidFill>
                    <a:schemeClr val="bg1"/>
                  </a:solidFill>
                  <a:latin typeface="+mn-lt"/>
                </a:rPr>
                <a:t>срок обучения 5 лет. 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500" b="1" dirty="0">
                <a:solidFill>
                  <a:schemeClr val="bg1"/>
                </a:solidFill>
                <a:latin typeface="+mn-lt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500" b="1" i="1" dirty="0">
                  <a:solidFill>
                    <a:schemeClr val="bg1"/>
                  </a:solidFill>
                  <a:latin typeface="+mn-lt"/>
                </a:rPr>
                <a:t>Ведомственные специализации: </a:t>
              </a:r>
            </a:p>
            <a:p>
              <a:pPr marL="285750" indent="-285750" fontAlgn="auto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defRPr/>
              </a:pPr>
              <a:r>
                <a:rPr lang="ru-RU" sz="2000" b="1" dirty="0">
                  <a:solidFill>
                    <a:schemeClr val="bg1"/>
                  </a:solidFill>
                  <a:latin typeface="+mn-lt"/>
                </a:rPr>
                <a:t>оперативно-розыскная деятельность в УИС, </a:t>
              </a:r>
            </a:p>
            <a:p>
              <a:pPr marL="285750" indent="-285750" fontAlgn="auto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defRPr/>
              </a:pPr>
              <a:r>
                <a:rPr lang="ru-RU" sz="2000" b="1" dirty="0">
                  <a:solidFill>
                    <a:schemeClr val="bg1"/>
                  </a:solidFill>
                  <a:latin typeface="+mn-lt"/>
                </a:rPr>
                <a:t>организация воспитательной работы с осужденными. </a:t>
              </a:r>
              <a:endParaRPr lang="ru-RU" sz="250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15366" name="Text Box 16"/>
            <p:cNvSpPr txBox="1">
              <a:spLocks noChangeArrowheads="1"/>
            </p:cNvSpPr>
            <p:nvPr/>
          </p:nvSpPr>
          <p:spPr bwMode="gray">
            <a:xfrm>
              <a:off x="1296" y="2654"/>
              <a:ext cx="21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bg1"/>
                  </a:solidFill>
                  <a:latin typeface="Calibri" pitchFamily="34" charset="0"/>
                </a:rPr>
                <a:t>2</a:t>
              </a:r>
            </a:p>
          </p:txBody>
        </p:sp>
      </p:grpSp>
      <p:pic>
        <p:nvPicPr>
          <p:cNvPr id="15363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3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034" name="Прямоугольник 1"/>
          <p:cNvSpPr>
            <a:spLocks noChangeArrowheads="1"/>
          </p:cNvSpPr>
          <p:nvPr/>
        </p:nvSpPr>
        <p:spPr bwMode="auto">
          <a:xfrm>
            <a:off x="3662363" y="1271588"/>
            <a:ext cx="76962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solidFill>
                  <a:schemeClr val="bg1"/>
                </a:solidFill>
                <a:latin typeface="Calibri" pitchFamily="34" charset="0"/>
              </a:rPr>
              <a:t>Под подачей документов понимается процедура подачи заявления </a:t>
            </a:r>
            <a:br>
              <a:rPr lang="ru-RU" sz="32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3200">
                <a:solidFill>
                  <a:schemeClr val="bg1"/>
                </a:solidFill>
                <a:latin typeface="Calibri" pitchFamily="34" charset="0"/>
              </a:rPr>
              <a:t>на поступление в институт с приложением необходимых документов. Кандидатам, поступающим на обучение за счет средств федерального бюджета, не следует путать подачу документов с формированием личного или учебного дела. Это разные процедуры!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7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58" name="Прямоугольник 1"/>
          <p:cNvSpPr>
            <a:spLocks noChangeArrowheads="1"/>
          </p:cNvSpPr>
          <p:nvPr/>
        </p:nvSpPr>
        <p:spPr bwMode="auto">
          <a:xfrm>
            <a:off x="3662363" y="441325"/>
            <a:ext cx="7696200" cy="600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solidFill>
                  <a:schemeClr val="bg1"/>
                </a:solidFill>
                <a:latin typeface="Calibri" pitchFamily="34" charset="0"/>
              </a:rPr>
              <a:t>Для подачи документов в электронном виде кандидат должен быть зарегистрирован в электронной информационно-образовательной среде института. </a:t>
            </a:r>
          </a:p>
          <a:p>
            <a:endParaRPr lang="ru-RU" sz="320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ru-RU" sz="3200">
                <a:solidFill>
                  <a:schemeClr val="bg1"/>
                </a:solidFill>
                <a:latin typeface="Calibri" pitchFamily="34" charset="0"/>
              </a:rPr>
              <a:t>Кандидаты, поступающие на обучение </a:t>
            </a:r>
            <a:br>
              <a:rPr lang="ru-RU" sz="32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3200">
                <a:solidFill>
                  <a:schemeClr val="bg1"/>
                </a:solidFill>
                <a:latin typeface="Calibri" pitchFamily="34" charset="0"/>
              </a:rPr>
              <a:t>за счет средств федерального бюджета, будут зарегистрированы в электронной информационно-образовательной среде без дополнительных заявок после получения личного/учебного дела.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1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082" name="Прямоугольник 1"/>
          <p:cNvSpPr>
            <a:spLocks noChangeArrowheads="1"/>
          </p:cNvSpPr>
          <p:nvPr/>
        </p:nvSpPr>
        <p:spPr bwMode="auto">
          <a:xfrm>
            <a:off x="3662363" y="155575"/>
            <a:ext cx="7696200" cy="655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000">
                <a:solidFill>
                  <a:schemeClr val="bg1"/>
                </a:solidFill>
                <a:latin typeface="Calibri" pitchFamily="34" charset="0"/>
              </a:rPr>
              <a:t>Кандидаты, поступающие на обучение </a:t>
            </a:r>
            <a:br>
              <a:rPr lang="ru-RU" sz="30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3000">
                <a:solidFill>
                  <a:schemeClr val="bg1"/>
                </a:solidFill>
                <a:latin typeface="Calibri" pitchFamily="34" charset="0"/>
              </a:rPr>
              <a:t>с оплатой стоимости, направляют заявку </a:t>
            </a:r>
            <a:br>
              <a:rPr lang="ru-RU" sz="30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3000">
                <a:solidFill>
                  <a:schemeClr val="bg1"/>
                </a:solidFill>
                <a:latin typeface="Calibri" pitchFamily="34" charset="0"/>
              </a:rPr>
              <a:t>со своей личной электронной почты </a:t>
            </a:r>
            <a:br>
              <a:rPr lang="ru-RU" sz="30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3000">
                <a:solidFill>
                  <a:schemeClr val="bg1"/>
                </a:solidFill>
                <a:latin typeface="Calibri" pitchFamily="34" charset="0"/>
              </a:rPr>
              <a:t>на почтовый ящик  </a:t>
            </a:r>
            <a:r>
              <a:rPr lang="ru-RU" sz="3000" u="sng">
                <a:solidFill>
                  <a:schemeClr val="bg1"/>
                </a:solidFill>
                <a:latin typeface="Calibri" pitchFamily="34" charset="0"/>
                <a:hlinkClick r:id="rId3"/>
              </a:rPr>
              <a:t>kifsin_priemdoc@kifsin.ru</a:t>
            </a:r>
            <a:r>
              <a:rPr lang="ru-RU" sz="3000">
                <a:solidFill>
                  <a:schemeClr val="bg1"/>
                </a:solidFill>
                <a:latin typeface="Calibri" pitchFamily="34" charset="0"/>
              </a:rPr>
              <a:t>. В заявке следует указать фамилию, имя, отчество, номер мобильного телефона, направление подготовки, на которое планируется поступление. Техническая группа приемной комиссии самостоятельно зарегистрирует кандидата в электронной информационно-образовательной среде института и направит на электронную почту, </a:t>
            </a:r>
            <a:br>
              <a:rPr lang="ru-RU" sz="30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3000">
                <a:solidFill>
                  <a:schemeClr val="bg1"/>
                </a:solidFill>
                <a:latin typeface="Calibri" pitchFamily="34" charset="0"/>
              </a:rPr>
              <a:t>с которой пришел запрос логин, пароль </a:t>
            </a:r>
            <a:br>
              <a:rPr lang="ru-RU" sz="30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3000">
                <a:solidFill>
                  <a:schemeClr val="bg1"/>
                </a:solidFill>
                <a:latin typeface="Calibri" pitchFamily="34" charset="0"/>
              </a:rPr>
              <a:t>и инструкции по дальнейшим действиям.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5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106" name="Прямоугольник 1"/>
          <p:cNvSpPr>
            <a:spLocks noChangeArrowheads="1"/>
          </p:cNvSpPr>
          <p:nvPr/>
        </p:nvSpPr>
        <p:spPr bwMode="auto">
          <a:xfrm>
            <a:off x="3662363" y="2114550"/>
            <a:ext cx="76962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6000" b="1">
                <a:solidFill>
                  <a:schemeClr val="bg1"/>
                </a:solidFill>
                <a:latin typeface="Calibri" pitchFamily="34" charset="0"/>
              </a:rPr>
              <a:t>Информация </a:t>
            </a:r>
            <a:br>
              <a:rPr lang="ru-RU" sz="6000" b="1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6000" b="1">
                <a:solidFill>
                  <a:schemeClr val="bg1"/>
                </a:solidFill>
                <a:latin typeface="Calibri" pitchFamily="34" charset="0"/>
              </a:rPr>
              <a:t>о приемной кампании</a:t>
            </a:r>
            <a:endParaRPr lang="ru-RU" sz="600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29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30" name="Прямоугольник 1"/>
          <p:cNvSpPr>
            <a:spLocks noChangeArrowheads="1"/>
          </p:cNvSpPr>
          <p:nvPr/>
        </p:nvSpPr>
        <p:spPr bwMode="auto">
          <a:xfrm>
            <a:off x="3662363" y="1127125"/>
            <a:ext cx="7696200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>
                <a:solidFill>
                  <a:schemeClr val="bg1"/>
                </a:solidFill>
                <a:latin typeface="Calibri" pitchFamily="34" charset="0"/>
              </a:rPr>
              <a:t>Официальная информация </a:t>
            </a:r>
            <a:br>
              <a:rPr lang="ru-RU" sz="40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4000">
                <a:solidFill>
                  <a:schemeClr val="bg1"/>
                </a:solidFill>
                <a:latin typeface="Calibri" pitchFamily="34" charset="0"/>
              </a:rPr>
              <a:t>о приемной кампании 2022 года размещается на сайте Кузбасского института ФСИН России </a:t>
            </a:r>
            <a:r>
              <a:rPr lang="ru-RU" sz="4000" u="sng">
                <a:solidFill>
                  <a:schemeClr val="bg1"/>
                </a:solidFill>
                <a:latin typeface="Calibri" pitchFamily="34" charset="0"/>
                <a:hlinkClick r:id="rId3"/>
              </a:rPr>
              <a:t>http://www.ki.fsin.gov.ru</a:t>
            </a:r>
            <a:r>
              <a:rPr lang="ru-RU" sz="4000">
                <a:solidFill>
                  <a:schemeClr val="bg1"/>
                </a:solidFill>
                <a:latin typeface="Calibri" pitchFamily="34" charset="0"/>
              </a:rPr>
              <a:t> в разделе «Поступающему», подразделе «Приемная кампания 2022»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/>
          <p:cNvSpPr>
            <a:spLocks noGrp="1"/>
          </p:cNvSpPr>
          <p:nvPr>
            <p:ph type="title"/>
          </p:nvPr>
        </p:nvSpPr>
        <p:spPr>
          <a:xfrm>
            <a:off x="1341438" y="257175"/>
            <a:ext cx="10515600" cy="850900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Контакты</a:t>
            </a:r>
            <a:endParaRPr lang="en-US" smtClean="0">
              <a:solidFill>
                <a:schemeClr val="bg1"/>
              </a:solidFill>
            </a:endParaRPr>
          </a:p>
        </p:txBody>
      </p:sp>
      <p:grpSp>
        <p:nvGrpSpPr>
          <p:cNvPr id="49154" name="Group 7"/>
          <p:cNvGrpSpPr>
            <a:grpSpLocks/>
          </p:cNvGrpSpPr>
          <p:nvPr/>
        </p:nvGrpSpPr>
        <p:grpSpPr bwMode="auto">
          <a:xfrm>
            <a:off x="3114675" y="1449388"/>
            <a:ext cx="7607300" cy="555625"/>
            <a:chOff x="1248" y="2030"/>
            <a:chExt cx="4792" cy="350"/>
          </a:xfrm>
        </p:grpSpPr>
        <p:sp>
          <p:nvSpPr>
            <p:cNvPr id="49166" name="Line 8"/>
            <p:cNvSpPr>
              <a:spLocks noChangeShapeType="1"/>
            </p:cNvSpPr>
            <p:nvPr/>
          </p:nvSpPr>
          <p:spPr bwMode="gray">
            <a:xfrm>
              <a:off x="1440" y="2380"/>
              <a:ext cx="4515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167" name="Rectangle 9"/>
            <p:cNvSpPr>
              <a:spLocks noChangeArrowheads="1"/>
            </p:cNvSpPr>
            <p:nvPr/>
          </p:nvSpPr>
          <p:spPr bwMode="gray">
            <a:xfrm rot="3419336">
              <a:off x="1261" y="20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100000">
                  <a:srgbClr val="475E00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49168" name="Text Box 10"/>
            <p:cNvSpPr txBox="1">
              <a:spLocks noChangeArrowheads="1"/>
            </p:cNvSpPr>
            <p:nvPr/>
          </p:nvSpPr>
          <p:spPr bwMode="gray">
            <a:xfrm>
              <a:off x="2256" y="2072"/>
              <a:ext cx="37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>
                  <a:solidFill>
                    <a:schemeClr val="bg1"/>
                  </a:solidFill>
                  <a:latin typeface="Calibri" pitchFamily="34" charset="0"/>
                </a:rPr>
                <a:t>Телефон Приемной комиссии (3843) 777-451</a:t>
              </a:r>
              <a:endParaRPr lang="en-US" sz="240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49169" name="Text Box 11"/>
            <p:cNvSpPr txBox="1">
              <a:spLocks noChangeArrowheads="1"/>
            </p:cNvSpPr>
            <p:nvPr/>
          </p:nvSpPr>
          <p:spPr bwMode="gray">
            <a:xfrm>
              <a:off x="1296" y="2044"/>
              <a:ext cx="21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bg1"/>
                  </a:solidFill>
                  <a:latin typeface="Calibri" pitchFamily="34" charset="0"/>
                </a:rPr>
                <a:t>1</a:t>
              </a:r>
            </a:p>
          </p:txBody>
        </p:sp>
      </p:grpSp>
      <p:grpSp>
        <p:nvGrpSpPr>
          <p:cNvPr id="49155" name="Group 12"/>
          <p:cNvGrpSpPr>
            <a:grpSpLocks/>
          </p:cNvGrpSpPr>
          <p:nvPr/>
        </p:nvGrpSpPr>
        <p:grpSpPr bwMode="auto">
          <a:xfrm>
            <a:off x="3114675" y="2287588"/>
            <a:ext cx="8572500" cy="555625"/>
            <a:chOff x="1248" y="2640"/>
            <a:chExt cx="5400" cy="350"/>
          </a:xfrm>
        </p:grpSpPr>
        <p:sp>
          <p:nvSpPr>
            <p:cNvPr id="49162" name="Line 13"/>
            <p:cNvSpPr>
              <a:spLocks noChangeShapeType="1"/>
            </p:cNvSpPr>
            <p:nvPr/>
          </p:nvSpPr>
          <p:spPr bwMode="gray">
            <a:xfrm>
              <a:off x="1440" y="2990"/>
              <a:ext cx="5076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163" name="Rectangle 14"/>
            <p:cNvSpPr>
              <a:spLocks noChangeArrowheads="1"/>
            </p:cNvSpPr>
            <p:nvPr/>
          </p:nvSpPr>
          <p:spPr bwMode="gray">
            <a:xfrm rot="3419336">
              <a:off x="1261" y="262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006699"/>
                </a:gs>
                <a:gs pos="100000">
                  <a:srgbClr val="002F47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49164" name="Text Box 15"/>
            <p:cNvSpPr txBox="1">
              <a:spLocks noChangeArrowheads="1"/>
            </p:cNvSpPr>
            <p:nvPr/>
          </p:nvSpPr>
          <p:spPr bwMode="gray">
            <a:xfrm>
              <a:off x="2256" y="2682"/>
              <a:ext cx="439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chemeClr val="bg1"/>
                  </a:solidFill>
                  <a:latin typeface="Calibri" pitchFamily="34" charset="0"/>
                </a:rPr>
                <a:t>Instagram-</a:t>
              </a:r>
              <a:r>
                <a:rPr lang="ru-RU" sz="2400">
                  <a:solidFill>
                    <a:schemeClr val="bg1"/>
                  </a:solidFill>
                  <a:latin typeface="Calibri" pitchFamily="34" charset="0"/>
                </a:rPr>
                <a:t>аккаунт </a:t>
              </a:r>
              <a:r>
                <a:rPr lang="en-US" sz="2400">
                  <a:solidFill>
                    <a:schemeClr val="bg1"/>
                  </a:solidFill>
                  <a:latin typeface="Calibri" pitchFamily="34" charset="0"/>
                </a:rPr>
                <a:t>https://www.instagram.com/kifsin</a:t>
              </a:r>
            </a:p>
          </p:txBody>
        </p:sp>
        <p:sp>
          <p:nvSpPr>
            <p:cNvPr id="49165" name="Text Box 16"/>
            <p:cNvSpPr txBox="1">
              <a:spLocks noChangeArrowheads="1"/>
            </p:cNvSpPr>
            <p:nvPr/>
          </p:nvSpPr>
          <p:spPr bwMode="gray">
            <a:xfrm>
              <a:off x="1296" y="2654"/>
              <a:ext cx="21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bg1"/>
                  </a:solidFill>
                  <a:latin typeface="Calibri" pitchFamily="34" charset="0"/>
                </a:rPr>
                <a:t>2</a:t>
              </a:r>
            </a:p>
          </p:txBody>
        </p:sp>
      </p:grpSp>
      <p:grpSp>
        <p:nvGrpSpPr>
          <p:cNvPr id="49156" name="Group 17"/>
          <p:cNvGrpSpPr>
            <a:grpSpLocks/>
          </p:cNvGrpSpPr>
          <p:nvPr/>
        </p:nvGrpSpPr>
        <p:grpSpPr bwMode="auto">
          <a:xfrm>
            <a:off x="3114675" y="3125788"/>
            <a:ext cx="6921500" cy="582612"/>
            <a:chOff x="1248" y="3230"/>
            <a:chExt cx="4360" cy="367"/>
          </a:xfrm>
        </p:grpSpPr>
        <p:sp>
          <p:nvSpPr>
            <p:cNvPr id="49158" name="Line 18"/>
            <p:cNvSpPr>
              <a:spLocks noChangeShapeType="1"/>
            </p:cNvSpPr>
            <p:nvPr/>
          </p:nvSpPr>
          <p:spPr bwMode="gray">
            <a:xfrm>
              <a:off x="1441" y="3579"/>
              <a:ext cx="4113" cy="18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159" name="Rectangle 19"/>
            <p:cNvSpPr>
              <a:spLocks noChangeArrowheads="1"/>
            </p:cNvSpPr>
            <p:nvPr/>
          </p:nvSpPr>
          <p:spPr bwMode="gray">
            <a:xfrm rot="3419336">
              <a:off x="1261" y="32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FF9933"/>
                </a:gs>
                <a:gs pos="100000">
                  <a:srgbClr val="764718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9933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49160" name="Text Box 20"/>
            <p:cNvSpPr txBox="1">
              <a:spLocks noChangeArrowheads="1"/>
            </p:cNvSpPr>
            <p:nvPr/>
          </p:nvSpPr>
          <p:spPr bwMode="gray">
            <a:xfrm>
              <a:off x="2256" y="3272"/>
              <a:ext cx="335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>
                  <a:solidFill>
                    <a:schemeClr val="bg1"/>
                  </a:solidFill>
                  <a:latin typeface="Calibri" pitchFamily="34" charset="0"/>
                </a:rPr>
                <a:t>Интернет-приемная</a:t>
              </a:r>
              <a:r>
                <a:rPr lang="en-US" sz="2400">
                  <a:solidFill>
                    <a:schemeClr val="bg1"/>
                  </a:solidFill>
                  <a:latin typeface="Calibri" pitchFamily="34" charset="0"/>
                </a:rPr>
                <a:t> </a:t>
              </a:r>
              <a:r>
                <a:rPr lang="ru-RU" sz="2400">
                  <a:solidFill>
                    <a:schemeClr val="bg1"/>
                  </a:solidFill>
                  <a:latin typeface="Calibri" pitchFamily="34" charset="0"/>
                </a:rPr>
                <a:t>на сайте института</a:t>
              </a:r>
              <a:endParaRPr lang="en-US" sz="240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49161" name="Text Box 21"/>
            <p:cNvSpPr txBox="1">
              <a:spLocks noChangeArrowheads="1"/>
            </p:cNvSpPr>
            <p:nvPr/>
          </p:nvSpPr>
          <p:spPr bwMode="gray">
            <a:xfrm>
              <a:off x="1296" y="3244"/>
              <a:ext cx="21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bg1"/>
                  </a:solidFill>
                  <a:latin typeface="Calibri" pitchFamily="34" charset="0"/>
                </a:rPr>
                <a:t>3</a:t>
              </a:r>
            </a:p>
          </p:txBody>
        </p:sp>
      </p:grpSp>
      <p:sp>
        <p:nvSpPr>
          <p:cNvPr id="49157" name="Прямоугольник 29"/>
          <p:cNvSpPr>
            <a:spLocks noChangeArrowheads="1"/>
          </p:cNvSpPr>
          <p:nvPr/>
        </p:nvSpPr>
        <p:spPr bwMode="auto">
          <a:xfrm>
            <a:off x="3192463" y="4657725"/>
            <a:ext cx="828516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solidFill>
                  <a:schemeClr val="bg1"/>
                </a:solidFill>
                <a:latin typeface="Calibri" pitchFamily="34" charset="0"/>
              </a:rPr>
              <a:t>На официальном сайте института </a:t>
            </a:r>
            <a:r>
              <a:rPr lang="ru-RU" sz="2400" u="sng">
                <a:solidFill>
                  <a:schemeClr val="bg1"/>
                </a:solidFill>
                <a:latin typeface="Calibri" pitchFamily="34" charset="0"/>
                <a:hlinkClick r:id="rId2"/>
              </a:rPr>
              <a:t>http://www.ki.fsin.gov.ru</a:t>
            </a:r>
            <a:r>
              <a:rPr lang="ru-RU" sz="2400">
                <a:solidFill>
                  <a:schemeClr val="bg1"/>
                </a:solidFill>
                <a:latin typeface="Calibri" pitchFamily="34" charset="0"/>
              </a:rPr>
              <a:t> </a:t>
            </a:r>
            <a:br>
              <a:rPr lang="ru-RU" sz="24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2400">
                <a:solidFill>
                  <a:schemeClr val="bg1"/>
                </a:solidFill>
                <a:latin typeface="Calibri" pitchFamily="34" charset="0"/>
              </a:rPr>
              <a:t>в раздел «Поступающему» Вы можете найти информационный видеоролик и буклет об институте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7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78" name="Прямоугольник 1"/>
          <p:cNvSpPr>
            <a:spLocks noChangeArrowheads="1"/>
          </p:cNvSpPr>
          <p:nvPr/>
        </p:nvSpPr>
        <p:spPr bwMode="auto">
          <a:xfrm>
            <a:off x="3662363" y="1571625"/>
            <a:ext cx="76962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6000" b="1">
                <a:solidFill>
                  <a:schemeClr val="bg1"/>
                </a:solidFill>
                <a:latin typeface="Calibri" pitchFamily="34" charset="0"/>
              </a:rPr>
              <a:t>Спасибо </a:t>
            </a:r>
          </a:p>
          <a:p>
            <a:pPr algn="ctr"/>
            <a:r>
              <a:rPr lang="ru-RU" sz="6000" b="1">
                <a:solidFill>
                  <a:schemeClr val="bg1"/>
                </a:solidFill>
                <a:latin typeface="Calibri" pitchFamily="34" charset="0"/>
              </a:rPr>
              <a:t>за внимание </a:t>
            </a:r>
            <a:br>
              <a:rPr lang="ru-RU" sz="6000" b="1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6000" b="1">
                <a:solidFill>
                  <a:schemeClr val="bg1"/>
                </a:solidFill>
                <a:latin typeface="Calibri" pitchFamily="34" charset="0"/>
              </a:rPr>
              <a:t>и удачи </a:t>
            </a:r>
          </a:p>
          <a:p>
            <a:pPr algn="ctr"/>
            <a:r>
              <a:rPr lang="ru-RU" sz="6000" b="1">
                <a:solidFill>
                  <a:schemeClr val="bg1"/>
                </a:solidFill>
                <a:latin typeface="Calibri" pitchFamily="34" charset="0"/>
              </a:rPr>
              <a:t>при поступлении!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3662363" y="1122363"/>
            <a:ext cx="7551737" cy="4154487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Для работников уголовно-исполнительной системы существует возможность заочного обучения по данной специальности, срок обучения 6 лет. 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Прямоугольник 2"/>
          <p:cNvSpPr>
            <a:spLocks noChangeArrowheads="1"/>
          </p:cNvSpPr>
          <p:nvPr/>
        </p:nvSpPr>
        <p:spPr bwMode="auto">
          <a:xfrm>
            <a:off x="3405188" y="1563688"/>
            <a:ext cx="8132762" cy="491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ru-RU" sz="4400">
                <a:solidFill>
                  <a:schemeClr val="bg1"/>
                </a:solidFill>
                <a:latin typeface="Calibri Light"/>
              </a:rPr>
              <a:t>В 2022 году Кузбасский институт ФСИН России будет осуществлять прием на обучение на места </a:t>
            </a:r>
            <a:br>
              <a:rPr lang="ru-RU" sz="4400">
                <a:solidFill>
                  <a:schemeClr val="bg1"/>
                </a:solidFill>
                <a:latin typeface="Calibri Light"/>
              </a:rPr>
            </a:br>
            <a:r>
              <a:rPr lang="ru-RU" sz="4400">
                <a:solidFill>
                  <a:schemeClr val="bg1"/>
                </a:solidFill>
                <a:latin typeface="Calibri Light"/>
              </a:rPr>
              <a:t>по договорам об оказании платных образовательных услуг </a:t>
            </a:r>
            <a:br>
              <a:rPr lang="ru-RU" sz="4400">
                <a:solidFill>
                  <a:schemeClr val="bg1"/>
                </a:solidFill>
                <a:latin typeface="Calibri Light"/>
              </a:rPr>
            </a:br>
            <a:r>
              <a:rPr lang="ru-RU" sz="4400">
                <a:solidFill>
                  <a:schemeClr val="bg1"/>
                </a:solidFill>
                <a:latin typeface="Calibri Light"/>
              </a:rPr>
              <a:t>по направлениям подготовки: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3" name="Group 7"/>
          <p:cNvGrpSpPr>
            <a:grpSpLocks/>
          </p:cNvGrpSpPr>
          <p:nvPr/>
        </p:nvGrpSpPr>
        <p:grpSpPr bwMode="auto">
          <a:xfrm>
            <a:off x="3717925" y="665163"/>
            <a:ext cx="7815263" cy="1338262"/>
            <a:chOff x="1249" y="2014"/>
            <a:chExt cx="4923" cy="843"/>
          </a:xfrm>
        </p:grpSpPr>
        <p:sp>
          <p:nvSpPr>
            <p:cNvPr id="18439" name="Rectangle 9"/>
            <p:cNvSpPr>
              <a:spLocks noChangeArrowheads="1"/>
            </p:cNvSpPr>
            <p:nvPr/>
          </p:nvSpPr>
          <p:spPr bwMode="gray">
            <a:xfrm rot="3419336">
              <a:off x="1255" y="2029"/>
              <a:ext cx="302" cy="313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100000">
                  <a:srgbClr val="475E00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18440" name="Text Box 10"/>
            <p:cNvSpPr txBox="1">
              <a:spLocks noChangeArrowheads="1"/>
            </p:cNvSpPr>
            <p:nvPr/>
          </p:nvSpPr>
          <p:spPr bwMode="gray">
            <a:xfrm>
              <a:off x="1925" y="2072"/>
              <a:ext cx="4247" cy="7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500" b="1">
                  <a:solidFill>
                    <a:schemeClr val="bg1"/>
                  </a:solidFill>
                  <a:latin typeface="Calibri" pitchFamily="34" charset="0"/>
                </a:rPr>
                <a:t>40.03.01 Юриспруденция (бакалавриат). </a:t>
              </a:r>
            </a:p>
            <a:p>
              <a:r>
                <a:rPr lang="ru-RU" sz="2500" b="1">
                  <a:solidFill>
                    <a:schemeClr val="bg1"/>
                  </a:solidFill>
                  <a:latin typeface="Calibri" pitchFamily="34" charset="0"/>
                </a:rPr>
                <a:t>Очная форма обучения, срок обучения 4 года. </a:t>
              </a:r>
            </a:p>
            <a:p>
              <a:r>
                <a:rPr lang="ru-RU" sz="2500" b="1">
                  <a:solidFill>
                    <a:schemeClr val="bg1"/>
                  </a:solidFill>
                  <a:latin typeface="Calibri" pitchFamily="34" charset="0"/>
                </a:rPr>
                <a:t>Профиль - уголовное право.</a:t>
              </a:r>
            </a:p>
          </p:txBody>
        </p:sp>
        <p:sp>
          <p:nvSpPr>
            <p:cNvPr id="18441" name="Text Box 11"/>
            <p:cNvSpPr txBox="1">
              <a:spLocks noChangeArrowheads="1"/>
            </p:cNvSpPr>
            <p:nvPr/>
          </p:nvSpPr>
          <p:spPr bwMode="gray">
            <a:xfrm>
              <a:off x="1305" y="2014"/>
              <a:ext cx="21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bg1"/>
                  </a:solidFill>
                  <a:latin typeface="Calibri" pitchFamily="34" charset="0"/>
                </a:rPr>
                <a:t>1</a:t>
              </a:r>
            </a:p>
          </p:txBody>
        </p:sp>
      </p:grpSp>
      <p:grpSp>
        <p:nvGrpSpPr>
          <p:cNvPr id="18434" name="Group 12"/>
          <p:cNvGrpSpPr>
            <a:grpSpLocks/>
          </p:cNvGrpSpPr>
          <p:nvPr/>
        </p:nvGrpSpPr>
        <p:grpSpPr bwMode="auto">
          <a:xfrm>
            <a:off x="3627438" y="2617788"/>
            <a:ext cx="8229600" cy="3170237"/>
            <a:chOff x="1255" y="2654"/>
            <a:chExt cx="3748" cy="1997"/>
          </a:xfrm>
        </p:grpSpPr>
        <p:sp>
          <p:nvSpPr>
            <p:cNvPr id="18436" name="Rectangle 14"/>
            <p:cNvSpPr>
              <a:spLocks noChangeArrowheads="1"/>
            </p:cNvSpPr>
            <p:nvPr/>
          </p:nvSpPr>
          <p:spPr bwMode="gray">
            <a:xfrm rot="3419336">
              <a:off x="1221" y="2710"/>
              <a:ext cx="302" cy="234"/>
            </a:xfrm>
            <a:prstGeom prst="rect">
              <a:avLst/>
            </a:prstGeom>
            <a:gradFill rotWithShape="1">
              <a:gsLst>
                <a:gs pos="0">
                  <a:srgbClr val="006699"/>
                </a:gs>
                <a:gs pos="100000">
                  <a:srgbClr val="002F47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18437" name="Text Box 15"/>
            <p:cNvSpPr txBox="1">
              <a:spLocks noChangeArrowheads="1"/>
            </p:cNvSpPr>
            <p:nvPr/>
          </p:nvSpPr>
          <p:spPr bwMode="gray">
            <a:xfrm>
              <a:off x="1785" y="2654"/>
              <a:ext cx="3218" cy="1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500" b="1">
                  <a:solidFill>
                    <a:schemeClr val="bg1"/>
                  </a:solidFill>
                  <a:latin typeface="Calibri" pitchFamily="34" charset="0"/>
                </a:rPr>
                <a:t>40.04.01 Юриспруденция (магистратура).</a:t>
              </a:r>
            </a:p>
            <a:p>
              <a:r>
                <a:rPr lang="ru-RU" sz="2500" b="1">
                  <a:solidFill>
                    <a:schemeClr val="bg1"/>
                  </a:solidFill>
                  <a:latin typeface="Calibri" pitchFamily="34" charset="0"/>
                </a:rPr>
                <a:t> Заочная форма обучения, срок обучения </a:t>
              </a:r>
            </a:p>
            <a:p>
              <a:r>
                <a:rPr lang="ru-RU" sz="2500" b="1">
                  <a:solidFill>
                    <a:schemeClr val="bg1"/>
                  </a:solidFill>
                  <a:latin typeface="Calibri" pitchFamily="34" charset="0"/>
                </a:rPr>
                <a:t>2 года 5 месяцев. Профиль – уголовное </a:t>
              </a:r>
            </a:p>
            <a:p>
              <a:r>
                <a:rPr lang="ru-RU" sz="2500" b="1">
                  <a:solidFill>
                    <a:schemeClr val="bg1"/>
                  </a:solidFill>
                  <a:latin typeface="Calibri" pitchFamily="34" charset="0"/>
                </a:rPr>
                <a:t>право, криминология, уголовно-исполнительное </a:t>
              </a:r>
            </a:p>
            <a:p>
              <a:r>
                <a:rPr lang="ru-RU" sz="2500" b="1">
                  <a:solidFill>
                    <a:schemeClr val="bg1"/>
                  </a:solidFill>
                  <a:latin typeface="Calibri" pitchFamily="34" charset="0"/>
                </a:rPr>
                <a:t>право. Поступление на обучение </a:t>
              </a:r>
            </a:p>
            <a:p>
              <a:r>
                <a:rPr lang="ru-RU" sz="2500" b="1">
                  <a:solidFill>
                    <a:schemeClr val="bg1"/>
                  </a:solidFill>
                  <a:latin typeface="Calibri" pitchFamily="34" charset="0"/>
                </a:rPr>
                <a:t>по образовательной программе </a:t>
              </a:r>
            </a:p>
            <a:p>
              <a:r>
                <a:rPr lang="ru-RU" sz="2500" b="1">
                  <a:solidFill>
                    <a:schemeClr val="bg1"/>
                  </a:solidFill>
                  <a:latin typeface="Calibri" pitchFamily="34" charset="0"/>
                </a:rPr>
                <a:t>магистратуры возможно только на базе высшего </a:t>
              </a:r>
            </a:p>
            <a:p>
              <a:r>
                <a:rPr lang="ru-RU" sz="2500" b="1">
                  <a:solidFill>
                    <a:schemeClr val="bg1"/>
                  </a:solidFill>
                  <a:latin typeface="Calibri" pitchFamily="34" charset="0"/>
                </a:rPr>
                <a:t>образования.</a:t>
              </a:r>
            </a:p>
          </p:txBody>
        </p:sp>
        <p:sp>
          <p:nvSpPr>
            <p:cNvPr id="18438" name="Text Box 16"/>
            <p:cNvSpPr txBox="1">
              <a:spLocks noChangeArrowheads="1"/>
            </p:cNvSpPr>
            <p:nvPr/>
          </p:nvSpPr>
          <p:spPr bwMode="gray">
            <a:xfrm>
              <a:off x="1296" y="2654"/>
              <a:ext cx="21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bg1"/>
                  </a:solidFill>
                  <a:latin typeface="Calibri" pitchFamily="34" charset="0"/>
                </a:rPr>
                <a:t>2</a:t>
              </a:r>
            </a:p>
          </p:txBody>
        </p:sp>
      </p:grpSp>
      <p:pic>
        <p:nvPicPr>
          <p:cNvPr id="18435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3662363" y="1470025"/>
            <a:ext cx="7551737" cy="41560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chemeClr val="bg1"/>
                </a:solidFill>
                <a:latin typeface="+mn-lt"/>
              </a:rPr>
              <a:t>Отличия образовательных программ, реализуемых </a:t>
            </a:r>
            <a:br>
              <a:rPr lang="ru-RU" sz="4400" b="1" dirty="0">
                <a:solidFill>
                  <a:schemeClr val="bg1"/>
                </a:solidFill>
                <a:latin typeface="+mn-lt"/>
              </a:rPr>
            </a:br>
            <a:r>
              <a:rPr lang="ru-RU" sz="4400" b="1" dirty="0">
                <a:solidFill>
                  <a:schemeClr val="bg1"/>
                </a:solidFill>
                <a:latin typeface="+mn-lt"/>
              </a:rPr>
              <a:t>за счет средств федерального бюджета от программ </a:t>
            </a:r>
            <a:br>
              <a:rPr lang="ru-RU" sz="4400" b="1" dirty="0">
                <a:solidFill>
                  <a:schemeClr val="bg1"/>
                </a:solidFill>
                <a:latin typeface="+mn-lt"/>
              </a:rPr>
            </a:br>
            <a:r>
              <a:rPr lang="ru-RU" sz="4400" b="1" dirty="0">
                <a:solidFill>
                  <a:schemeClr val="bg1"/>
                </a:solidFill>
                <a:latin typeface="+mn-lt"/>
              </a:rPr>
              <a:t>с оплатой стоимости обучения</a:t>
            </a:r>
            <a:endParaRPr lang="ru-RU" sz="4400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Прямоугольник 1"/>
          <p:cNvSpPr>
            <a:spLocks noChangeArrowheads="1"/>
          </p:cNvSpPr>
          <p:nvPr/>
        </p:nvSpPr>
        <p:spPr bwMode="auto">
          <a:xfrm>
            <a:off x="3662363" y="495300"/>
            <a:ext cx="7696200" cy="547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500" b="1">
                <a:solidFill>
                  <a:schemeClr val="bg1"/>
                </a:solidFill>
                <a:latin typeface="Calibri" pitchFamily="34" charset="0"/>
              </a:rPr>
              <a:t>Курсант</a:t>
            </a:r>
            <a:r>
              <a:rPr lang="ru-RU" sz="3500">
                <a:solidFill>
                  <a:schemeClr val="bg1"/>
                </a:solidFill>
                <a:latin typeface="Calibri" pitchFamily="34" charset="0"/>
              </a:rPr>
              <a:t> (обучается за счет средств федерального бюджета) заключает контакт о службе в УИС, является действующим сотрудником, ему предоставляются все льготы, установленные для сотрудников, </a:t>
            </a:r>
            <a:br>
              <a:rPr lang="ru-RU" sz="3500">
                <a:solidFill>
                  <a:schemeClr val="bg1"/>
                </a:solidFill>
                <a:latin typeface="Calibri" pitchFamily="34" charset="0"/>
              </a:rPr>
            </a:br>
            <a:r>
              <a:rPr lang="ru-RU" sz="3500">
                <a:solidFill>
                  <a:schemeClr val="bg1"/>
                </a:solidFill>
                <a:latin typeface="Calibri" pitchFamily="34" charset="0"/>
              </a:rPr>
              <a:t>в том числе денежное довольствие, питание, проживание, после окончание института он проходит службу в УИС в течение не менее 5 лет. 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4" descr="ГУФС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25" y="141288"/>
            <a:ext cx="164623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Прямоугольник 1"/>
          <p:cNvSpPr>
            <a:spLocks noChangeArrowheads="1"/>
          </p:cNvSpPr>
          <p:nvPr/>
        </p:nvSpPr>
        <p:spPr bwMode="auto">
          <a:xfrm>
            <a:off x="3675063" y="192088"/>
            <a:ext cx="7961312" cy="642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solidFill>
                  <a:schemeClr val="bg1"/>
                </a:solidFill>
                <a:latin typeface="Calibri" pitchFamily="34" charset="0"/>
              </a:rPr>
              <a:t>Будущие курсанты, для формирования личного дела должны обратиться с заявлением о поступлении на обучение в срок с 1 ноября текущего года до 1 апреля года поступления в кадровые подразделения учреждений и органов УИС, расположенных в субъекте проживания кандидата. Кандидаты проходят медицинское освидетельствование (предварительное и окончательное), психофизиологическое обследование, исследование на полиграфе, испытание физической подготовленности. 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671</Words>
  <Application>Microsoft Office PowerPoint</Application>
  <PresentationFormat>Произвольный</PresentationFormat>
  <Paragraphs>156</Paragraphs>
  <Slides>36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37" baseType="lpstr">
      <vt:lpstr>Office Theme</vt:lpstr>
      <vt:lpstr>Приемная  кампания 2022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Контакты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 PRESENTATION</dc:title>
  <dc:creator>User</dc:creator>
  <cp:lastModifiedBy>user</cp:lastModifiedBy>
  <cp:revision>24</cp:revision>
  <dcterms:created xsi:type="dcterms:W3CDTF">2020-05-19T06:26:08Z</dcterms:created>
  <dcterms:modified xsi:type="dcterms:W3CDTF">2021-11-11T03:46:37Z</dcterms:modified>
</cp:coreProperties>
</file>